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31"/>
  </p:notesMasterIdLst>
  <p:sldIdLst>
    <p:sldId id="271" r:id="rId5"/>
    <p:sldId id="374" r:id="rId6"/>
    <p:sldId id="375" r:id="rId7"/>
    <p:sldId id="389" r:id="rId8"/>
    <p:sldId id="396" r:id="rId9"/>
    <p:sldId id="282" r:id="rId10"/>
    <p:sldId id="401" r:id="rId11"/>
    <p:sldId id="402" r:id="rId12"/>
    <p:sldId id="403" r:id="rId13"/>
    <p:sldId id="404" r:id="rId14"/>
    <p:sldId id="299" r:id="rId15"/>
    <p:sldId id="405" r:id="rId16"/>
    <p:sldId id="348" r:id="rId17"/>
    <p:sldId id="292" r:id="rId18"/>
    <p:sldId id="406" r:id="rId19"/>
    <p:sldId id="407" r:id="rId20"/>
    <p:sldId id="295" r:id="rId21"/>
    <p:sldId id="408" r:id="rId22"/>
    <p:sldId id="387" r:id="rId23"/>
    <p:sldId id="398" r:id="rId24"/>
    <p:sldId id="399" r:id="rId25"/>
    <p:sldId id="400" r:id="rId26"/>
    <p:sldId id="376" r:id="rId27"/>
    <p:sldId id="393" r:id="rId28"/>
    <p:sldId id="394" r:id="rId29"/>
    <p:sldId id="409" r:id="rId30"/>
  </p:sldIdLst>
  <p:sldSz cx="9144000" cy="6858000" type="screen4x3"/>
  <p:notesSz cx="7010400" cy="9296400"/>
  <p:custDataLst>
    <p:tags r:id="rId3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92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ena Bowe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79BD"/>
    <a:srgbClr val="68C5F1"/>
    <a:srgbClr val="81B135"/>
    <a:srgbClr val="82BD29"/>
    <a:srgbClr val="BCD424"/>
    <a:srgbClr val="EEF5F6"/>
    <a:srgbClr val="F6FBFC"/>
    <a:srgbClr val="EF9100"/>
    <a:srgbClr val="094B83"/>
    <a:srgbClr val="0A4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81883" autoAdjust="0"/>
  </p:normalViewPr>
  <p:slideViewPr>
    <p:cSldViewPr>
      <p:cViewPr>
        <p:scale>
          <a:sx n="66" d="100"/>
          <a:sy n="66" d="100"/>
        </p:scale>
        <p:origin x="-1452" y="36"/>
      </p:cViewPr>
      <p:guideLst>
        <p:guide orient="horz" pos="1392"/>
        <p:guide pos="3120"/>
      </p:guideLst>
    </p:cSldViewPr>
  </p:slideViewPr>
  <p:outlineViewPr>
    <p:cViewPr>
      <p:scale>
        <a:sx n="33" d="100"/>
        <a:sy n="33" d="100"/>
      </p:scale>
      <p:origin x="0" y="4520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18152"/>
    </p:cViewPr>
  </p:sorterViewPr>
  <p:notesViewPr>
    <p:cSldViewPr>
      <p:cViewPr>
        <p:scale>
          <a:sx n="75" d="100"/>
          <a:sy n="75" d="100"/>
        </p:scale>
        <p:origin x="-2394" y="21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0F50E71-8776-4385-89C4-5143BA78E08C}" type="datetimeFigureOut">
              <a:rPr lang="en-US"/>
              <a:pPr/>
              <a:t>12/1/2013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2904C5-827A-4F34-A7E4-63AB53A8C6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8040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3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9529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616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7848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8100" y="622300"/>
            <a:ext cx="4394200" cy="32956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baseline="0" dirty="0" smtClean="0">
              <a:latin typeface="Avenir Black"/>
              <a:cs typeface="Avenir Black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11FBD-23B6-44CC-AE11-708B62C2F8C3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386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58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60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44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661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 eaLnBrk="1" latinLnBrk="0" hangingPunct="1"/>
            <a:endParaRPr lang="en-US" dirty="0"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2F335-9EA9-1946-B114-DC76C80EFFAD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727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616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MS PGothic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787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70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870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62377" indent="-23294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3028264" indent="-23294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94151" indent="-23294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960038" indent="-23294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A847118-95E8-FF47-9D5B-525ADDCAEC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2593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385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073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585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7293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512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11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>
              <a:latin typeface="Calibri" charset="0"/>
            </a:endParaRPr>
          </a:p>
          <a:p>
            <a:pPr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911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57024" indent="-29116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64653" indent="-23293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30514" indent="-23293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96375" indent="-23293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62236" indent="-232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3028096" indent="-232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93957" indent="-232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959819" indent="-232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AAFE50-17F1-BA48-BDB5-E7729360A7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086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58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461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MS PGothic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73D6F-30BF-48F3-B9E1-9A854AEF2B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64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174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73D6F-30BF-48F3-B9E1-9A854AEF2B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752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904C5-827A-4F34-A7E4-63AB53A8C63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690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blackGray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7000">
                <a:srgbClr val="032138"/>
              </a:gs>
              <a:gs pos="31000">
                <a:srgbClr val="094B83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201476" y="5074668"/>
            <a:ext cx="6815470" cy="1143000"/>
          </a:xfrm>
          <a:prstGeom prst="rect">
            <a:avLst/>
          </a:prstGeom>
        </p:spPr>
        <p:txBody>
          <a:bodyPr anchor="t"/>
          <a:lstStyle>
            <a:lvl1pPr marL="0" indent="0" algn="ctr" defTabSz="914354" rtl="0" eaLnBrk="1" latinLnBrk="0" hangingPunct="1">
              <a:spcBef>
                <a:spcPts val="200"/>
              </a:spcBef>
              <a:buFontTx/>
              <a:buNone/>
              <a:defRPr lang="en-US" sz="2400" b="1" i="1" kern="1200" dirty="0" smtClean="0">
                <a:solidFill>
                  <a:schemeClr val="bg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noProof="0" dirty="0" smtClean="0"/>
              <a:t>Click to edit Master subtitle style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ctrTitle"/>
          </p:nvPr>
        </p:nvSpPr>
        <p:spPr bwMode="white">
          <a:xfrm>
            <a:off x="1201476" y="3731346"/>
            <a:ext cx="6815470" cy="1279525"/>
          </a:xfrm>
          <a:prstGeom prst="rect">
            <a:avLst/>
          </a:prstGeom>
        </p:spPr>
        <p:txBody>
          <a:bodyPr tIns="182880" bIns="182880" anchor="t">
            <a:normAutofit/>
          </a:bodyPr>
          <a:lstStyle>
            <a:lvl1pPr algn="ctr">
              <a:defRPr sz="3200" b="1" smtClean="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endParaRPr lang="en-US" noProof="0" dirty="0" smtClean="0"/>
          </a:p>
        </p:txBody>
      </p:sp>
      <p:cxnSp>
        <p:nvCxnSpPr>
          <p:cNvPr id="11" name="Straight Connector 10"/>
          <p:cNvCxnSpPr/>
          <p:nvPr userDrawn="1"/>
        </p:nvCxnSpPr>
        <p:spPr bwMode="white">
          <a:xfrm rot="5400000">
            <a:off x="4609211" y="971627"/>
            <a:ext cx="0" cy="5394960"/>
          </a:xfrm>
          <a:prstGeom prst="line">
            <a:avLst/>
          </a:prstGeom>
          <a:ln w="6350" cmpd="sng">
            <a:gradFill flip="none" rotWithShape="1">
              <a:gsLst>
                <a:gs pos="0">
                  <a:schemeClr val="bg1">
                    <a:alpha val="0"/>
                  </a:schemeClr>
                </a:gs>
                <a:gs pos="25000">
                  <a:schemeClr val="bg1"/>
                </a:gs>
                <a:gs pos="7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kony_logo_01_tran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5136" y="592657"/>
            <a:ext cx="3020250" cy="28353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hidden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rgbClr val="E7371B"/>
              </a:gs>
              <a:gs pos="31000">
                <a:srgbClr val="F59716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 bwMode="auto">
          <a:xfrm>
            <a:off x="7515225" y="6540500"/>
            <a:ext cx="12954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D35CFAF-A01A-42DD-96CA-BFAC96E7D963}" type="slidenum">
              <a:rPr lang="en-US" sz="800">
                <a:solidFill>
                  <a:schemeClr val="bg1"/>
                </a:solidFill>
              </a:rPr>
              <a:pPr algn="r"/>
              <a:t>‹#›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sz="quarter" idx="10"/>
          </p:nvPr>
        </p:nvSpPr>
        <p:spPr>
          <a:xfrm>
            <a:off x="459154" y="1759666"/>
            <a:ext cx="8229600" cy="32004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5200"/>
              </a:lnSpc>
              <a:buFont typeface="Arial"/>
              <a:buNone/>
              <a:def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346057" indent="0">
              <a:buNone/>
              <a:defRPr/>
            </a:lvl2pPr>
            <a:lvl3pPr marL="682591" indent="0">
              <a:buNone/>
              <a:defRPr/>
            </a:lvl3pPr>
            <a:lvl4pPr marL="971501" indent="0">
              <a:buNone/>
              <a:defRPr/>
            </a:lvl4pPr>
            <a:lvl5pPr marL="1371531" indent="0">
              <a:buNone/>
              <a:defRPr/>
            </a:lvl5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hidden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1000">
                <a:srgbClr val="81B135"/>
              </a:gs>
              <a:gs pos="15000">
                <a:srgbClr val="BCD424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 bwMode="auto">
          <a:xfrm>
            <a:off x="7515225" y="6540500"/>
            <a:ext cx="12954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D35CFAF-A01A-42DD-96CA-BFAC96E7D963}" type="slidenum">
              <a:rPr lang="en-US" sz="800">
                <a:solidFill>
                  <a:schemeClr val="bg1"/>
                </a:solidFill>
              </a:rPr>
              <a:pPr algn="r"/>
              <a:t>‹#›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sz="quarter" idx="10"/>
          </p:nvPr>
        </p:nvSpPr>
        <p:spPr>
          <a:xfrm>
            <a:off x="459154" y="1759666"/>
            <a:ext cx="8229600" cy="32004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5200"/>
              </a:lnSpc>
              <a:buFont typeface="Arial"/>
              <a:buNone/>
              <a:def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346057" indent="0">
              <a:buNone/>
              <a:defRPr/>
            </a:lvl2pPr>
            <a:lvl3pPr marL="682591" indent="0">
              <a:buNone/>
              <a:defRPr/>
            </a:lvl3pPr>
            <a:lvl4pPr marL="971501" indent="0">
              <a:buNone/>
              <a:defRPr/>
            </a:lvl4pPr>
            <a:lvl5pPr marL="1371531" indent="0">
              <a:buNone/>
              <a:defRPr/>
            </a:lvl5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572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hidden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rgbClr val="2279BD"/>
              </a:gs>
              <a:gs pos="31000">
                <a:srgbClr val="68C5F1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 bwMode="auto">
          <a:xfrm>
            <a:off x="7515225" y="6540500"/>
            <a:ext cx="12954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D35CFAF-A01A-42DD-96CA-BFAC96E7D963}" type="slidenum">
              <a:rPr lang="en-US" sz="800">
                <a:solidFill>
                  <a:schemeClr val="bg1"/>
                </a:solidFill>
              </a:rPr>
              <a:pPr algn="r"/>
              <a:t>‹#›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sz="quarter" idx="10"/>
          </p:nvPr>
        </p:nvSpPr>
        <p:spPr>
          <a:xfrm>
            <a:off x="459154" y="1759666"/>
            <a:ext cx="8229600" cy="32004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5200"/>
              </a:lnSpc>
              <a:buFont typeface="Arial"/>
              <a:buNone/>
              <a:def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346057" indent="0">
              <a:buNone/>
              <a:defRPr/>
            </a:lvl2pPr>
            <a:lvl3pPr marL="682591" indent="0">
              <a:buNone/>
              <a:defRPr/>
            </a:lvl3pPr>
            <a:lvl4pPr marL="971501" indent="0">
              <a:buNone/>
              <a:defRPr/>
            </a:lvl4pPr>
            <a:lvl5pPr marL="1371531" indent="0">
              <a:buNone/>
              <a:defRPr/>
            </a:lvl5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572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Gray">
          <a:xfrm>
            <a:off x="0" y="1"/>
            <a:ext cx="9144000" cy="6858000"/>
          </a:xfrm>
          <a:prstGeom prst="rect">
            <a:avLst/>
          </a:prstGeom>
          <a:gradFill flip="none" rotWithShape="1">
            <a:gsLst>
              <a:gs pos="87000">
                <a:srgbClr val="032138"/>
              </a:gs>
              <a:gs pos="31000">
                <a:srgbClr val="094B83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err="1" smtClean="0">
              <a:ln>
                <a:noFill/>
              </a:ln>
              <a:effectLst/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0" hasCustomPrompt="1"/>
          </p:nvPr>
        </p:nvSpPr>
        <p:spPr bwMode="white">
          <a:xfrm>
            <a:off x="1032934" y="431801"/>
            <a:ext cx="7188200" cy="5850466"/>
          </a:xfrm>
          <a:prstGeom prst="rect">
            <a:avLst/>
          </a:prstGeom>
        </p:spPr>
        <p:txBody>
          <a:bodyPr lIns="91440" rIns="91440" anchor="ctr">
            <a:normAutofit/>
          </a:bodyPr>
          <a:lstStyle>
            <a:lvl1pPr marL="169863" marR="0" indent="-169863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Pct val="75000"/>
              <a:buFont typeface="Arial" pitchFamily="34" charset="0"/>
              <a:buNone/>
              <a:tabLst/>
              <a:defRPr lang="en-US" sz="2400" b="0" i="0" dirty="0" smtClean="0">
                <a:solidFill>
                  <a:srgbClr val="BCD424"/>
                </a:solidFill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173038" indent="-173038">
              <a:lnSpc>
                <a:spcPct val="150000"/>
              </a:lnSpc>
              <a:buFont typeface="Arial" pitchFamily="34" charset="0"/>
              <a:buChar char="•"/>
              <a:defRPr lang="en-US" sz="2000" i="1" dirty="0" smtClean="0">
                <a:solidFill>
                  <a:srgbClr val="C4D8E8"/>
                </a:solidFill>
                <a:latin typeface="Calibri" pitchFamily="34" charset="0"/>
                <a:ea typeface="MS PGothic" pitchFamily="34" charset="-128"/>
                <a:cs typeface="Calibri" pitchFamily="34" charset="0"/>
              </a:defRPr>
            </a:lvl2pPr>
            <a:lvl3pPr marL="682591" indent="0">
              <a:buNone/>
              <a:defRPr/>
            </a:lvl3pPr>
            <a:lvl4pPr marL="971501" indent="0">
              <a:buNone/>
              <a:defRPr/>
            </a:lvl4pPr>
            <a:lvl5pPr marL="1371531" indent="0">
              <a:buNone/>
              <a:defRPr/>
            </a:lvl5pPr>
          </a:lstStyle>
          <a:p>
            <a:pPr lvl="0"/>
            <a:r>
              <a:rPr lang="en-US" dirty="0" smtClean="0"/>
              <a:t>Agenda</a:t>
            </a:r>
          </a:p>
          <a:p>
            <a:pPr lvl="1"/>
            <a:r>
              <a:rPr lang="en-US" dirty="0" smtClean="0"/>
              <a:t>Add other text here</a:t>
            </a:r>
          </a:p>
        </p:txBody>
      </p:sp>
      <p:sp>
        <p:nvSpPr>
          <p:cNvPr id="11" name="Footer Placeholder 3"/>
          <p:cNvSpPr txBox="1">
            <a:spLocks noGrp="1"/>
          </p:cNvSpPr>
          <p:nvPr userDrawn="1"/>
        </p:nvSpPr>
        <p:spPr bwMode="white">
          <a:xfrm>
            <a:off x="3005146" y="6612783"/>
            <a:ext cx="32004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r>
              <a:rPr lang="en-US" sz="800" dirty="0">
                <a:solidFill>
                  <a:srgbClr val="5C7F9A"/>
                </a:solidFill>
                <a:latin typeface="Calibri" pitchFamily="34" charset="0"/>
                <a:cs typeface="Arial" charset="0"/>
              </a:rPr>
              <a:t>© Copyright </a:t>
            </a:r>
            <a:fld id="{910C45E0-AA13-4DFD-A587-470F0E7A7645}" type="datetime1">
              <a:rPr lang="en-US" sz="800">
                <a:solidFill>
                  <a:srgbClr val="5C7F9A"/>
                </a:solidFill>
                <a:latin typeface="Calibri" pitchFamily="34" charset="0"/>
                <a:cs typeface="Arial" charset="0"/>
              </a:rPr>
              <a:pPr algn="ctr" eaLnBrk="1" hangingPunct="1"/>
              <a:t>12/1/2013</a:t>
            </a:fld>
            <a:r>
              <a:rPr lang="en-US" sz="800" dirty="0">
                <a:solidFill>
                  <a:srgbClr val="5C7F9A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800" dirty="0" smtClean="0">
                <a:solidFill>
                  <a:srgbClr val="5C7F9A"/>
                </a:solidFill>
                <a:latin typeface="Calibri" pitchFamily="34" charset="0"/>
                <a:cs typeface="Arial" charset="0"/>
              </a:rPr>
              <a:t>Kony </a:t>
            </a:r>
            <a:r>
              <a:rPr lang="en-US" sz="800" dirty="0">
                <a:solidFill>
                  <a:srgbClr val="5C7F9A"/>
                </a:solidFill>
                <a:latin typeface="Calibri" pitchFamily="34" charset="0"/>
                <a:cs typeface="Arial" charset="0"/>
              </a:rPr>
              <a:t>Inc</a:t>
            </a:r>
          </a:p>
        </p:txBody>
      </p:sp>
      <p:sp>
        <p:nvSpPr>
          <p:cNvPr id="12" name="Slide Number Placeholder 4"/>
          <p:cNvSpPr txBox="1">
            <a:spLocks noGrp="1"/>
          </p:cNvSpPr>
          <p:nvPr userDrawn="1"/>
        </p:nvSpPr>
        <p:spPr bwMode="white">
          <a:xfrm>
            <a:off x="414668" y="6612783"/>
            <a:ext cx="381000" cy="152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/>
            <a:fld id="{6B87F707-7BA5-4994-A781-C7B69744A021}" type="slidenum">
              <a:rPr lang="en-US" sz="800" b="1">
                <a:solidFill>
                  <a:srgbClr val="5C7F9A"/>
                </a:solidFill>
                <a:latin typeface="Calibri" pitchFamily="34" charset="0"/>
                <a:cs typeface="Arial" charset="0"/>
              </a:rPr>
              <a:pPr algn="l" eaLnBrk="1" hangingPunct="1"/>
              <a:t>‹#›</a:t>
            </a:fld>
            <a:endParaRPr lang="en-US" sz="800" b="1" dirty="0">
              <a:solidFill>
                <a:srgbClr val="5C7F9A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0" name="Picture 9" descr="kony_logo_white_trans50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0839" y="6338079"/>
            <a:ext cx="1384331" cy="41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2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_Section Divider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hidden">
          <a:xfrm>
            <a:off x="0" y="1"/>
            <a:ext cx="9144000" cy="6858000"/>
          </a:xfrm>
          <a:prstGeom prst="rect">
            <a:avLst/>
          </a:prstGeom>
          <a:gradFill flip="none" rotWithShape="1">
            <a:gsLst>
              <a:gs pos="87000">
                <a:srgbClr val="032138"/>
              </a:gs>
              <a:gs pos="31000">
                <a:srgbClr val="094B83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err="1" smtClean="0">
              <a:ln>
                <a:noFill/>
              </a:ln>
              <a:effectLst/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 bwMode="auto">
          <a:xfrm>
            <a:off x="7515225" y="6540500"/>
            <a:ext cx="12954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D35CFAF-A01A-42DD-96CA-BFAC96E7D963}" type="slidenum">
              <a:rPr lang="en-US" sz="800">
                <a:solidFill>
                  <a:schemeClr val="bg1"/>
                </a:solidFill>
              </a:rPr>
              <a:pPr algn="r"/>
              <a:t>‹#›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22313" y="3209925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lang="en-US" sz="3000" b="1" dirty="0">
                <a:solidFill>
                  <a:srgbClr val="FFFFFF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722313" y="2286001"/>
            <a:ext cx="7772400" cy="685800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941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blackGray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7000">
                <a:srgbClr val="032138"/>
              </a:gs>
              <a:gs pos="31000">
                <a:srgbClr val="094B83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sz="quarter" idx="11" hasCustomPrompt="1"/>
          </p:nvPr>
        </p:nvSpPr>
        <p:spPr bwMode="white">
          <a:xfrm>
            <a:off x="4496867" y="2275009"/>
            <a:ext cx="4430235" cy="290945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Font typeface="Arial"/>
              <a:buNone/>
              <a:defRPr lang="en-US" sz="4400" b="0" dirty="0">
                <a:solidFill>
                  <a:schemeClr val="bg1"/>
                </a:solidFill>
              </a:defRPr>
            </a:lvl1pPr>
            <a:lvl2pPr marL="346057" indent="0">
              <a:buNone/>
              <a:defRPr/>
            </a:lvl2pPr>
            <a:lvl3pPr marL="682591" indent="0">
              <a:buNone/>
              <a:defRPr/>
            </a:lvl3pPr>
            <a:lvl4pPr marL="971501" indent="0">
              <a:buNone/>
              <a:defRPr/>
            </a:lvl4pPr>
            <a:lvl5pPr marL="1371531" indent="0">
              <a:buNone/>
              <a:defRPr/>
            </a:lvl5pPr>
          </a:lstStyle>
          <a:p>
            <a:pPr algn="l"/>
            <a:r>
              <a:rPr lang="en-US" sz="4000" b="1" dirty="0" smtClean="0">
                <a:solidFill>
                  <a:srgbClr val="FFFFFF"/>
                </a:solidFill>
              </a:rPr>
              <a:t>THANK YOU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2" name="Footer Placeholder 3"/>
          <p:cNvSpPr txBox="1">
            <a:spLocks noGrp="1"/>
          </p:cNvSpPr>
          <p:nvPr userDrawn="1"/>
        </p:nvSpPr>
        <p:spPr bwMode="white">
          <a:xfrm>
            <a:off x="3005146" y="6612783"/>
            <a:ext cx="32004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r>
              <a:rPr lang="en-US" sz="800" dirty="0">
                <a:solidFill>
                  <a:srgbClr val="5C7F9A"/>
                </a:solidFill>
                <a:latin typeface="Calibri" pitchFamily="34" charset="0"/>
                <a:cs typeface="Arial" charset="0"/>
              </a:rPr>
              <a:t>© Copyright </a:t>
            </a:r>
            <a:fld id="{910C45E0-AA13-4DFD-A587-470F0E7A7645}" type="datetime1">
              <a:rPr lang="en-US" sz="800" smtClean="0">
                <a:solidFill>
                  <a:srgbClr val="5C7F9A"/>
                </a:solidFill>
                <a:latin typeface="Calibri" pitchFamily="34" charset="0"/>
                <a:cs typeface="Arial" charset="0"/>
              </a:rPr>
              <a:pPr algn="ctr" eaLnBrk="1" hangingPunct="1"/>
              <a:t>12/1/2013</a:t>
            </a:fld>
            <a:r>
              <a:rPr lang="en-US" sz="800" dirty="0" smtClean="0">
                <a:solidFill>
                  <a:srgbClr val="5C7F9A"/>
                </a:solidFill>
                <a:latin typeface="Calibri" pitchFamily="34" charset="0"/>
                <a:cs typeface="Arial" charset="0"/>
              </a:rPr>
              <a:t> Kony, </a:t>
            </a:r>
            <a:r>
              <a:rPr lang="en-US" sz="800" dirty="0">
                <a:solidFill>
                  <a:srgbClr val="5C7F9A"/>
                </a:solidFill>
                <a:latin typeface="Calibri" pitchFamily="34" charset="0"/>
                <a:cs typeface="Arial" charset="0"/>
              </a:rPr>
              <a:t>Inc</a:t>
            </a:r>
          </a:p>
        </p:txBody>
      </p:sp>
      <p:sp>
        <p:nvSpPr>
          <p:cNvPr id="13" name="Slide Number Placeholder 4"/>
          <p:cNvSpPr txBox="1">
            <a:spLocks noGrp="1"/>
          </p:cNvSpPr>
          <p:nvPr userDrawn="1"/>
        </p:nvSpPr>
        <p:spPr bwMode="white">
          <a:xfrm>
            <a:off x="414668" y="6612783"/>
            <a:ext cx="381000" cy="152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/>
            <a:fld id="{6B87F707-7BA5-4994-A781-C7B69744A021}" type="slidenum">
              <a:rPr lang="en-US" sz="800" b="1">
                <a:solidFill>
                  <a:srgbClr val="5C7F9A"/>
                </a:solidFill>
                <a:latin typeface="Calibri" pitchFamily="34" charset="0"/>
                <a:cs typeface="Arial" charset="0"/>
              </a:rPr>
              <a:pPr algn="l" eaLnBrk="1" hangingPunct="1"/>
              <a:t>‹#›</a:t>
            </a:fld>
            <a:endParaRPr lang="en-US" sz="800" b="1" dirty="0">
              <a:solidFill>
                <a:srgbClr val="5C7F9A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9" name="Picture 8" descr="kony_logo_01_tran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25"/>
          <a:stretch/>
        </p:blipFill>
        <p:spPr>
          <a:xfrm>
            <a:off x="1707908" y="2156461"/>
            <a:ext cx="2286913" cy="2553213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 bwMode="white">
          <a:xfrm>
            <a:off x="4242774" y="1690365"/>
            <a:ext cx="0" cy="3383280"/>
          </a:xfrm>
          <a:prstGeom prst="line">
            <a:avLst/>
          </a:prstGeom>
          <a:ln w="6350" cap="rnd" cmpd="sng">
            <a:solidFill>
              <a:srgbClr val="0B83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6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ony 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blackGray">
          <a:xfrm>
            <a:off x="0" y="1"/>
            <a:ext cx="9144000" cy="6858000"/>
          </a:xfrm>
          <a:prstGeom prst="rect">
            <a:avLst/>
          </a:prstGeom>
          <a:gradFill flip="none" rotWithShape="1">
            <a:gsLst>
              <a:gs pos="87000">
                <a:srgbClr val="032138"/>
              </a:gs>
              <a:gs pos="31000">
                <a:srgbClr val="094B83"/>
              </a:gs>
            </a:gsLst>
            <a:lin ang="162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lv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pic>
        <p:nvPicPr>
          <p:cNvPr id="4" name="Picture 3" descr="kony_logo_01_tran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3100" y="1085816"/>
            <a:ext cx="3507515" cy="3292804"/>
          </a:xfrm>
          <a:prstGeom prst="rect">
            <a:avLst/>
          </a:prstGeom>
          <a:effectLst>
            <a:reflection stA="21000" endPos="88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4781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 txBox="1">
            <a:spLocks/>
          </p:cNvSpPr>
          <p:nvPr userDrawn="1"/>
        </p:nvSpPr>
        <p:spPr bwMode="auto">
          <a:xfrm>
            <a:off x="392113" y="6540500"/>
            <a:ext cx="417988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800" dirty="0">
                <a:solidFill>
                  <a:schemeClr val="tx2"/>
                </a:solidFill>
                <a:cs typeface="Arial" charset="0"/>
              </a:rPr>
              <a:t>Copyright © 2012 </a:t>
            </a:r>
            <a:r>
              <a:rPr lang="en-US" sz="800" dirty="0" smtClean="0">
                <a:solidFill>
                  <a:schemeClr val="tx2"/>
                </a:solidFill>
                <a:cs typeface="Arial" charset="0"/>
              </a:rPr>
              <a:t>Kony, </a:t>
            </a:r>
            <a:r>
              <a:rPr lang="en-US" sz="800" dirty="0">
                <a:solidFill>
                  <a:schemeClr val="tx2"/>
                </a:solidFill>
                <a:cs typeface="Arial" charset="0"/>
              </a:rPr>
              <a:t>Inc.  CONFIDENTIAL</a:t>
            </a:r>
          </a:p>
        </p:txBody>
      </p:sp>
      <p:sp>
        <p:nvSpPr>
          <p:cNvPr id="3" name="Slide Number Placeholder 5"/>
          <p:cNvSpPr txBox="1">
            <a:spLocks/>
          </p:cNvSpPr>
          <p:nvPr userDrawn="1"/>
        </p:nvSpPr>
        <p:spPr bwMode="auto">
          <a:xfrm>
            <a:off x="7515225" y="6540500"/>
            <a:ext cx="1295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fld id="{AE8EC4A4-B402-7D44-BC28-294ECE25F9BA}" type="slidenum">
              <a:rPr lang="en-US" sz="800">
                <a:solidFill>
                  <a:schemeClr val="tx2"/>
                </a:solidFill>
              </a:rPr>
              <a:pPr algn="r"/>
              <a:t>‹#›</a:t>
            </a:fld>
            <a:endParaRPr lang="en-US" sz="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62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696200" y="6492875"/>
            <a:ext cx="1295400" cy="365125"/>
          </a:xfrm>
          <a:prstGeom prst="rect">
            <a:avLst/>
          </a:prstGeom>
        </p:spPr>
        <p:txBody>
          <a:bodyPr/>
          <a:lstStyle>
            <a:lvl1pPr defTabSz="914400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531D110-D623-B344-B6B5-9B6D6EADA64B}" type="slidenum">
              <a:rPr lang="en-US">
                <a:solidFill>
                  <a:srgbClr val="464646">
                    <a:lumMod val="65000"/>
                    <a:lumOff val="35000"/>
                  </a:srgbClr>
                </a:solidFill>
                <a:latin typeface="Calibri"/>
              </a:rPr>
              <a:pPr>
                <a:defRPr/>
              </a:pPr>
              <a:t>‹#›</a:t>
            </a:fld>
            <a:endParaRPr lang="en-US" dirty="0">
              <a:solidFill>
                <a:srgbClr val="464646">
                  <a:lumMod val="65000"/>
                  <a:lumOff val="3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4459370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 (top) 12">
    <p:bg>
      <p:bgPr>
        <a:solidFill>
          <a:srgbClr val="00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5000">
                <a:srgbClr val="99B2CC"/>
              </a:gs>
              <a:gs pos="100000">
                <a:srgbClr val="FFFFFF"/>
              </a:gs>
              <a:gs pos="0">
                <a:srgbClr val="586977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latin typeface="Karbon Light"/>
              <a:cs typeface="Karbon Light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8600" y="274320"/>
            <a:ext cx="8686800" cy="914400"/>
          </a:xfrm>
        </p:spPr>
        <p:txBody>
          <a:bodyPr anchor="t">
            <a:noAutofit/>
          </a:bodyPr>
          <a:lstStyle>
            <a:lvl1pPr algn="ctr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i="0" kern="1200" noProof="0" dirty="0">
                <a:solidFill>
                  <a:schemeClr val="bg1"/>
                </a:solidFill>
                <a:effectLst/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1273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</p:spPr>
        <p:txBody>
          <a:bodyPr/>
          <a:lstStyle>
            <a:lvl1pPr marL="290513" marR="0" indent="-290513" algn="l" defTabSz="4572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>
                <a:solidFill>
                  <a:srgbClr val="626262"/>
                </a:solidFill>
                <a:latin typeface="+mn-lt"/>
              </a:defRPr>
            </a:lvl1pPr>
            <a:lvl2pPr marL="627063" marR="0" indent="-284163" algn="l" defTabSz="4572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>
                <a:solidFill>
                  <a:srgbClr val="626262"/>
                </a:solidFill>
                <a:latin typeface="+mn-lt"/>
              </a:defRPr>
            </a:lvl2pPr>
            <a:lvl3pPr marL="917575" marR="0" indent="-231775" algn="l" defTabSz="4572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>
                <a:solidFill>
                  <a:srgbClr val="626262"/>
                </a:solidFill>
                <a:latin typeface="+mn-lt"/>
              </a:defRPr>
            </a:lvl3pPr>
            <a:lvl4pPr marL="1484313" marR="0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 sz="1800">
                <a:solidFill>
                  <a:srgbClr val="626262"/>
                </a:solidFill>
                <a:latin typeface="+mn-lt"/>
              </a:defRPr>
            </a:lvl4pPr>
            <a:lvl5pPr marL="1882775" marR="0" indent="-168275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 sz="1800">
                <a:solidFill>
                  <a:srgbClr val="626262"/>
                </a:solidFill>
                <a:latin typeface="+mn-lt"/>
              </a:defRPr>
            </a:lvl5pPr>
          </a:lstStyle>
          <a:p>
            <a:pPr marL="290513" marR="0" lvl="0" indent="-290513" algn="l" defTabSz="4572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28282">
                    <a:lumMod val="75000"/>
                  </a:srgbClr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 pitchFamily="34" charset="0"/>
              </a:rPr>
              <a:t>Click to edit Master text styles</a:t>
            </a:r>
          </a:p>
          <a:p>
            <a:pPr marL="627063" marR="0" lvl="1" indent="-284163" algn="l" defTabSz="4572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28282">
                    <a:lumMod val="75000"/>
                  </a:srgbClr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 pitchFamily="34" charset="0"/>
              </a:rPr>
              <a:t>Second level</a:t>
            </a:r>
          </a:p>
          <a:p>
            <a:pPr marL="917575" marR="0" lvl="2" indent="-231775" algn="l" defTabSz="4572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28282">
                    <a:lumMod val="75000"/>
                  </a:srgbClr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 pitchFamily="34" charset="0"/>
              </a:rPr>
              <a:t>Third level</a:t>
            </a:r>
          </a:p>
          <a:p>
            <a:pPr marL="1484313" marR="0" lvl="3" indent="-230188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28282">
                    <a:lumMod val="75000"/>
                  </a:srgbClr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 pitchFamily="34" charset="0"/>
              </a:rPr>
              <a:t>Fourth level</a:t>
            </a:r>
          </a:p>
          <a:p>
            <a:pPr marL="1882775" marR="0" lvl="4" indent="-168275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28282">
                    <a:lumMod val="75000"/>
                  </a:srgbClr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 pitchFamily="34" charset="0"/>
              </a:rPr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 (top)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702"/>
            <a:ext cx="8727034" cy="960119"/>
          </a:xfrm>
        </p:spPr>
        <p:txBody>
          <a:bodyPr anchor="ctr">
            <a:normAutofit/>
          </a:bodyPr>
          <a:lstStyle>
            <a:lvl1pPr algn="ctr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456007"/>
            <a:ext cx="1109482" cy="365125"/>
          </a:xfrm>
          <a:prstGeom prst="rect">
            <a:avLst/>
          </a:prstGeom>
        </p:spPr>
        <p:txBody>
          <a:bodyPr/>
          <a:lstStyle/>
          <a:p>
            <a:fld id="{09114E3D-CAAC-7F45-A110-F0FC4918DB59}" type="datetimeFigureOut">
              <a:rPr lang="en-US" smtClean="0"/>
              <a:t>12/1/2013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45600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145306" y="6456007"/>
            <a:ext cx="588151" cy="365125"/>
          </a:xfrm>
          <a:prstGeom prst="rect">
            <a:avLst/>
          </a:prstGeom>
        </p:spPr>
        <p:txBody>
          <a:bodyPr/>
          <a:lstStyle/>
          <a:p>
            <a:fld id="{F74BDFC9-76D9-8C4A-811E-F12869A3626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988707"/>
            <a:ext cx="9144000" cy="5869294"/>
          </a:xfrm>
          <a:prstGeom prst="rect">
            <a:avLst/>
          </a:prstGeom>
          <a:solidFill>
            <a:srgbClr val="99B2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3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 (top) 13">
    <p:bg>
      <p:bgPr>
        <a:solidFill>
          <a:srgbClr val="00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0000">
                <a:srgbClr val="99B2CC"/>
              </a:gs>
              <a:gs pos="100000">
                <a:srgbClr val="99B2CC"/>
              </a:gs>
              <a:gs pos="0">
                <a:srgbClr val="586977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Karbon Light"/>
              <a:cs typeface="Karbon Light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8600" y="274320"/>
            <a:ext cx="8686800" cy="914400"/>
          </a:xfrm>
        </p:spPr>
        <p:txBody>
          <a:bodyPr anchor="t">
            <a:noAutofit/>
          </a:bodyPr>
          <a:lstStyle>
            <a:lvl1pPr algn="ctr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i="0" kern="1200" noProof="0" dirty="0">
                <a:solidFill>
                  <a:schemeClr val="bg1"/>
                </a:solidFill>
                <a:effectLst/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6591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600"/>
              </a:spcBef>
              <a:defRPr sz="2800"/>
            </a:lvl1pPr>
            <a:lvl2pPr>
              <a:lnSpc>
                <a:spcPct val="90000"/>
              </a:lnSpc>
              <a:spcBef>
                <a:spcPts val="600"/>
              </a:spcBef>
              <a:defRPr sz="2400"/>
            </a:lvl2pPr>
            <a:lvl3pPr>
              <a:lnSpc>
                <a:spcPct val="90000"/>
              </a:lnSpc>
              <a:spcBef>
                <a:spcPts val="600"/>
              </a:spcBef>
              <a:defRPr sz="2000"/>
            </a:lvl3pPr>
            <a:lvl4pPr>
              <a:lnSpc>
                <a:spcPct val="90000"/>
              </a:lnSpc>
              <a:spcBef>
                <a:spcPts val="600"/>
              </a:spcBef>
              <a:defRPr sz="1800"/>
            </a:lvl4pPr>
            <a:lvl5pPr>
              <a:lnSpc>
                <a:spcPct val="90000"/>
              </a:lnSpc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54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600"/>
              </a:spcBef>
              <a:defRPr sz="2800"/>
            </a:lvl1pPr>
            <a:lvl2pPr>
              <a:lnSpc>
                <a:spcPct val="90000"/>
              </a:lnSpc>
              <a:spcBef>
                <a:spcPts val="600"/>
              </a:spcBef>
              <a:defRPr sz="2400"/>
            </a:lvl2pPr>
            <a:lvl3pPr>
              <a:lnSpc>
                <a:spcPct val="90000"/>
              </a:lnSpc>
              <a:spcBef>
                <a:spcPts val="600"/>
              </a:spcBef>
              <a:defRPr sz="2000"/>
            </a:lvl3pPr>
            <a:lvl4pPr>
              <a:lnSpc>
                <a:spcPct val="90000"/>
              </a:lnSpc>
              <a:spcBef>
                <a:spcPts val="600"/>
              </a:spcBef>
              <a:defRPr sz="1800"/>
            </a:lvl4pPr>
            <a:lvl5pPr>
              <a:lnSpc>
                <a:spcPct val="90000"/>
              </a:lnSpc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lumn w/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457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rgbClr val="094B83"/>
                </a:solidFill>
                <a:latin typeface="+mj-lt"/>
                <a:ea typeface="MS PGothic" pitchFamily="34" charset="-128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4040188" cy="429736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600"/>
              </a:spcBef>
              <a:defRPr sz="2400"/>
            </a:lvl1pPr>
            <a:lvl2pPr>
              <a:lnSpc>
                <a:spcPct val="90000"/>
              </a:lnSpc>
              <a:spcBef>
                <a:spcPts val="600"/>
              </a:spcBef>
              <a:defRPr sz="2000"/>
            </a:lvl2pPr>
            <a:lvl3pPr>
              <a:lnSpc>
                <a:spcPct val="90000"/>
              </a:lnSpc>
              <a:spcBef>
                <a:spcPts val="600"/>
              </a:spcBef>
              <a:defRPr sz="1800"/>
            </a:lvl3pPr>
            <a:lvl4pPr>
              <a:lnSpc>
                <a:spcPct val="90000"/>
              </a:lnSpc>
              <a:spcBef>
                <a:spcPts val="600"/>
              </a:spcBef>
              <a:defRPr sz="1600"/>
            </a:lvl4pPr>
            <a:lvl5pPr>
              <a:lnSpc>
                <a:spcPct val="90000"/>
              </a:lnSpc>
              <a:spcBef>
                <a:spcPts val="600"/>
              </a:spcBef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1600"/>
            <a:ext cx="4041775" cy="4572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SzTx/>
              <a:buFont typeface="Wingdings" pitchFamily="2" charset="2"/>
              <a:buNone/>
              <a:tabLst/>
              <a:defRPr lang="en-US" sz="2400" b="1" kern="1200">
                <a:solidFill>
                  <a:srgbClr val="094B83"/>
                </a:solidFill>
                <a:latin typeface="+mj-lt"/>
                <a:ea typeface="MS PGothic" pitchFamily="34" charset="-128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28800"/>
            <a:ext cx="4041775" cy="429736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600"/>
              </a:spcBef>
              <a:defRPr sz="2400"/>
            </a:lvl1pPr>
            <a:lvl2pPr>
              <a:lnSpc>
                <a:spcPct val="90000"/>
              </a:lnSpc>
              <a:spcBef>
                <a:spcPts val="600"/>
              </a:spcBef>
              <a:defRPr sz="2000"/>
            </a:lvl2pPr>
            <a:lvl3pPr>
              <a:lnSpc>
                <a:spcPct val="90000"/>
              </a:lnSpc>
              <a:spcBef>
                <a:spcPts val="600"/>
              </a:spcBef>
              <a:defRPr sz="1800"/>
            </a:lvl3pPr>
            <a:lvl4pPr>
              <a:lnSpc>
                <a:spcPct val="90000"/>
              </a:lnSpc>
              <a:spcBef>
                <a:spcPts val="600"/>
              </a:spcBef>
              <a:defRPr sz="1600"/>
            </a:lvl4pPr>
            <a:lvl5pPr>
              <a:lnSpc>
                <a:spcPct val="90000"/>
              </a:lnSpc>
              <a:spcBef>
                <a:spcPts val="600"/>
              </a:spcBef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/>
          <p:cNvSpPr>
            <a:spLocks noGrp="1"/>
          </p:cNvSpPr>
          <p:nvPr>
            <p:ph sz="quarter" idx="10"/>
          </p:nvPr>
        </p:nvSpPr>
        <p:spPr>
          <a:xfrm>
            <a:off x="203201" y="1759666"/>
            <a:ext cx="3909332" cy="32004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Font typeface="Arial"/>
              <a:buNone/>
              <a:defRPr lang="en-US" sz="2400" b="1" dirty="0" smtClean="0">
                <a:solidFill>
                  <a:srgbClr val="094B83"/>
                </a:solidFill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346057" indent="0">
              <a:buNone/>
              <a:defRPr/>
            </a:lvl2pPr>
            <a:lvl3pPr marL="682591" indent="0">
              <a:buNone/>
              <a:defRPr/>
            </a:lvl3pPr>
            <a:lvl4pPr marL="971501" indent="0">
              <a:buNone/>
              <a:defRPr/>
            </a:lvl4pPr>
            <a:lvl5pPr marL="1371531" indent="0">
              <a:buNone/>
              <a:defRPr/>
            </a:lvl5pPr>
          </a:lstStyle>
          <a:p>
            <a:pPr marL="0" lvl="0" indent="0" algn="ctr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SzPct val="75000"/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sz="quarter" idx="11"/>
          </p:nvPr>
        </p:nvSpPr>
        <p:spPr>
          <a:xfrm>
            <a:off x="4461934" y="1759666"/>
            <a:ext cx="4496330" cy="3200400"/>
          </a:xfrm>
          <a:prstGeom prst="rect">
            <a:avLst/>
          </a:prstGeom>
        </p:spPr>
        <p:txBody>
          <a:bodyPr lIns="182880" rIns="182880" anchor="ctr"/>
          <a:lstStyle>
            <a:lvl1pPr marL="231775" indent="-231775" algn="l">
              <a:lnSpc>
                <a:spcPct val="100000"/>
              </a:lnSpc>
              <a:buFont typeface="Arial" pitchFamily="34" charset="0"/>
              <a:buChar char="•"/>
              <a:tabLst/>
              <a:defRPr lang="en-US" sz="2000" i="1" dirty="0" smtClean="0">
                <a:solidFill>
                  <a:srgbClr val="626262"/>
                </a:solidFill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346057" indent="0">
              <a:buNone/>
              <a:defRPr/>
            </a:lvl2pPr>
            <a:lvl3pPr marL="682591" indent="0">
              <a:buNone/>
              <a:defRPr/>
            </a:lvl3pPr>
            <a:lvl4pPr marL="971501" indent="0">
              <a:buNone/>
              <a:defRPr/>
            </a:lvl4pPr>
            <a:lvl5pPr marL="1371531" indent="0">
              <a:buNone/>
              <a:defRPr/>
            </a:lvl5pPr>
          </a:lstStyle>
          <a:p>
            <a:pPr marL="339725" lvl="0" indent="-339725" algn="l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SzPct val="75000"/>
            </a:pPr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 bwMode="white">
          <a:xfrm>
            <a:off x="4267434" y="1690365"/>
            <a:ext cx="0" cy="3383280"/>
          </a:xfrm>
          <a:prstGeom prst="line">
            <a:avLst/>
          </a:prstGeom>
          <a:ln w="6350" cap="rnd" cmpd="sng">
            <a:solidFill>
              <a:srgbClr val="0B83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223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message with space fo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/>
          <p:cNvSpPr>
            <a:spLocks noGrp="1"/>
          </p:cNvSpPr>
          <p:nvPr>
            <p:ph sz="quarter" idx="10"/>
          </p:nvPr>
        </p:nvSpPr>
        <p:spPr>
          <a:xfrm>
            <a:off x="203200" y="1759666"/>
            <a:ext cx="4521199" cy="32004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Font typeface="Arial"/>
              <a:buNone/>
              <a:defRPr lang="en-US" sz="2400" b="1" dirty="0" smtClean="0">
                <a:solidFill>
                  <a:srgbClr val="094B83"/>
                </a:solidFill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346057" indent="0">
              <a:buNone/>
              <a:defRPr/>
            </a:lvl2pPr>
            <a:lvl3pPr marL="682591" indent="0">
              <a:buNone/>
              <a:defRPr/>
            </a:lvl3pPr>
            <a:lvl4pPr marL="971501" indent="0">
              <a:buNone/>
              <a:defRPr/>
            </a:lvl4pPr>
            <a:lvl5pPr marL="1371531" indent="0">
              <a:buNone/>
              <a:defRPr/>
            </a:lvl5pPr>
          </a:lstStyle>
          <a:p>
            <a:pPr marL="0" lvl="0" indent="0" algn="ctr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SzPct val="75000"/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293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/>
          <p:cNvSpPr>
            <a:spLocks noGrp="1"/>
          </p:cNvSpPr>
          <p:nvPr>
            <p:ph sz="quarter" idx="10"/>
          </p:nvPr>
        </p:nvSpPr>
        <p:spPr>
          <a:xfrm>
            <a:off x="459154" y="1759666"/>
            <a:ext cx="8229600" cy="32004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5200"/>
              </a:lnSpc>
              <a:buFont typeface="Arial"/>
              <a:buNone/>
              <a:def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94B83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Calibri" pitchFamily="34" charset="0"/>
              </a:defRPr>
            </a:lvl1pPr>
            <a:lvl2pPr marL="346057" indent="0">
              <a:buNone/>
              <a:defRPr/>
            </a:lvl2pPr>
            <a:lvl3pPr marL="682591" indent="0">
              <a:buNone/>
              <a:defRPr/>
            </a:lvl3pPr>
            <a:lvl4pPr marL="971501" indent="0">
              <a:buNone/>
              <a:defRPr/>
            </a:lvl4pPr>
            <a:lvl5pPr marL="1371531" indent="0">
              <a:buNone/>
              <a:defRPr/>
            </a:lvl5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912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 bwMode="auto">
          <a:xfrm>
            <a:off x="0" y="1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C4D8E8"/>
              </a:gs>
              <a:gs pos="58000">
                <a:srgbClr val="FFFFFF"/>
              </a:gs>
              <a:gs pos="27000">
                <a:srgbClr val="EEF5F6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44463"/>
          </a:xfrm>
          <a:prstGeom prst="rect">
            <a:avLst/>
          </a:prstGeom>
          <a:gradFill flip="none" rotWithShape="1">
            <a:gsLst>
              <a:gs pos="30000">
                <a:srgbClr val="0A4392"/>
              </a:gs>
              <a:gs pos="100000">
                <a:srgbClr val="032641"/>
              </a:gs>
              <a:gs pos="0">
                <a:srgbClr val="03264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629" name="Title Placeholder 15"/>
          <p:cNvSpPr>
            <a:spLocks noGrp="1"/>
          </p:cNvSpPr>
          <p:nvPr>
            <p:ph type="title"/>
          </p:nvPr>
        </p:nvSpPr>
        <p:spPr bwMode="auto">
          <a:xfrm>
            <a:off x="457200" y="174624"/>
            <a:ext cx="82296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26635" name="Text Placeholder 19"/>
          <p:cNvSpPr>
            <a:spLocks noGrp="1"/>
          </p:cNvSpPr>
          <p:nvPr>
            <p:ph type="body" idx="1"/>
          </p:nvPr>
        </p:nvSpPr>
        <p:spPr bwMode="auto">
          <a:xfrm>
            <a:off x="457200" y="1371600"/>
            <a:ext cx="8229600" cy="47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2" name="Footer Placeholder 3"/>
          <p:cNvSpPr txBox="1">
            <a:spLocks noGrp="1"/>
          </p:cNvSpPr>
          <p:nvPr userDrawn="1"/>
        </p:nvSpPr>
        <p:spPr bwMode="white">
          <a:xfrm>
            <a:off x="3005146" y="6612783"/>
            <a:ext cx="32004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r>
              <a:rPr lang="en-US" sz="800" dirty="0">
                <a:solidFill>
                  <a:srgbClr val="4F9CDA"/>
                </a:solidFill>
                <a:latin typeface="Calibri" pitchFamily="34" charset="0"/>
                <a:cs typeface="Arial" charset="0"/>
              </a:rPr>
              <a:t>© Copyright </a:t>
            </a:r>
            <a:fld id="{910C45E0-AA13-4DFD-A587-470F0E7A7645}" type="datetime1">
              <a:rPr lang="en-US" sz="800">
                <a:solidFill>
                  <a:srgbClr val="4F9CDA"/>
                </a:solidFill>
                <a:latin typeface="Calibri" pitchFamily="34" charset="0"/>
                <a:cs typeface="Arial" charset="0"/>
              </a:rPr>
              <a:pPr algn="ctr" eaLnBrk="1" hangingPunct="1"/>
              <a:t>12/1/2013</a:t>
            </a:fld>
            <a:r>
              <a:rPr lang="en-US" sz="800" dirty="0">
                <a:solidFill>
                  <a:srgbClr val="4F9CDA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800" dirty="0" smtClean="0">
                <a:solidFill>
                  <a:srgbClr val="4F9CDA"/>
                </a:solidFill>
                <a:latin typeface="Calibri" pitchFamily="34" charset="0"/>
                <a:cs typeface="Arial" charset="0"/>
              </a:rPr>
              <a:t>Kony, </a:t>
            </a:r>
            <a:r>
              <a:rPr lang="en-US" sz="800" dirty="0">
                <a:solidFill>
                  <a:srgbClr val="4F9CDA"/>
                </a:solidFill>
                <a:latin typeface="Calibri" pitchFamily="34" charset="0"/>
                <a:cs typeface="Arial" charset="0"/>
              </a:rPr>
              <a:t>Inc</a:t>
            </a:r>
          </a:p>
        </p:txBody>
      </p:sp>
      <p:sp>
        <p:nvSpPr>
          <p:cNvPr id="15" name="Slide Number Placeholder 4"/>
          <p:cNvSpPr txBox="1">
            <a:spLocks noGrp="1"/>
          </p:cNvSpPr>
          <p:nvPr userDrawn="1"/>
        </p:nvSpPr>
        <p:spPr bwMode="white">
          <a:xfrm>
            <a:off x="414668" y="6612783"/>
            <a:ext cx="381000" cy="152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/>
            <a:fld id="{6B87F707-7BA5-4994-A781-C7B69744A021}" type="slidenum">
              <a:rPr lang="en-US" sz="800" b="1">
                <a:solidFill>
                  <a:srgbClr val="4F9CDA"/>
                </a:solidFill>
                <a:latin typeface="Calibri" pitchFamily="34" charset="0"/>
                <a:cs typeface="Arial" charset="0"/>
              </a:rPr>
              <a:pPr algn="l" eaLnBrk="1" hangingPunct="1"/>
              <a:t>‹#›</a:t>
            </a:fld>
            <a:endParaRPr lang="en-US" sz="800" b="1" dirty="0">
              <a:solidFill>
                <a:srgbClr val="4F9CDA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9" name="Picture 18" descr="kony_logo_white_trans50.png"/>
          <p:cNvPicPr>
            <a:picLocks noChangeAspect="1"/>
          </p:cNvPicPr>
          <p:nvPr userDrawn="1"/>
        </p:nvPicPr>
        <p:blipFill>
          <a:blip r:embed="rId2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colorTemperature colorTemp="88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0839" y="6338079"/>
            <a:ext cx="1384331" cy="41821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40" r:id="rId7"/>
    <p:sldLayoutId id="2147483743" r:id="rId8"/>
    <p:sldLayoutId id="2147483741" r:id="rId9"/>
    <p:sldLayoutId id="2147483731" r:id="rId10"/>
    <p:sldLayoutId id="2147483736" r:id="rId11"/>
    <p:sldLayoutId id="2147483737" r:id="rId12"/>
    <p:sldLayoutId id="2147483742" r:id="rId13"/>
    <p:sldLayoutId id="2147483744" r:id="rId14"/>
    <p:sldLayoutId id="2147483738" r:id="rId15"/>
    <p:sldLayoutId id="2147483739" r:id="rId16"/>
    <p:sldLayoutId id="2147483747" r:id="rId17"/>
    <p:sldLayoutId id="2147483748" r:id="rId18"/>
    <p:sldLayoutId id="2147483749" r:id="rId19"/>
    <p:sldLayoutId id="2147483750" r:id="rId20"/>
    <p:sldLayoutId id="2147483751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fontAlgn="base">
        <a:lnSpc>
          <a:spcPct val="80000"/>
        </a:lnSpc>
        <a:spcBef>
          <a:spcPct val="0"/>
        </a:spcBef>
        <a:spcAft>
          <a:spcPct val="0"/>
        </a:spcAft>
        <a:defRPr sz="2800" b="1" kern="1200">
          <a:solidFill>
            <a:srgbClr val="094B83"/>
          </a:solidFill>
          <a:latin typeface="+mj-lt"/>
          <a:ea typeface="MS PGothic" pitchFamily="34" charset="-128"/>
          <a:cs typeface="Arial" pitchFamily="34" charset="0"/>
        </a:defRPr>
      </a:lvl1pPr>
      <a:lvl2pPr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290513" indent="-290513" algn="l" defTabSz="457200" rtl="0" fontAlgn="base">
        <a:lnSpc>
          <a:spcPct val="90000"/>
        </a:lnSpc>
        <a:spcBef>
          <a:spcPts val="600"/>
        </a:spcBef>
        <a:spcAft>
          <a:spcPct val="0"/>
        </a:spcAft>
        <a:buClr>
          <a:srgbClr val="499525"/>
        </a:buClr>
        <a:buFont typeface="Wingdings" pitchFamily="2" charset="2"/>
        <a:buChar char="§"/>
        <a:defRPr sz="2800" kern="1200">
          <a:solidFill>
            <a:srgbClr val="626262"/>
          </a:solidFill>
          <a:latin typeface="+mn-lt"/>
          <a:ea typeface="MS PGothic" pitchFamily="34" charset="-128"/>
          <a:cs typeface="Arial" pitchFamily="34" charset="0"/>
        </a:defRPr>
      </a:lvl1pPr>
      <a:lvl2pPr marL="627063" indent="-284163" algn="l" defTabSz="457200" rtl="0" fontAlgn="base">
        <a:lnSpc>
          <a:spcPct val="90000"/>
        </a:lnSpc>
        <a:spcBef>
          <a:spcPts val="600"/>
        </a:spcBef>
        <a:spcAft>
          <a:spcPct val="0"/>
        </a:spcAft>
        <a:buClr>
          <a:srgbClr val="499525"/>
        </a:buClr>
        <a:buFont typeface="Wingdings" pitchFamily="2" charset="2"/>
        <a:buChar char="§"/>
        <a:defRPr sz="2400" kern="1200">
          <a:solidFill>
            <a:srgbClr val="626262"/>
          </a:solidFill>
          <a:latin typeface="+mn-lt"/>
          <a:ea typeface="MS PGothic" pitchFamily="34" charset="-128"/>
          <a:cs typeface="Arial" pitchFamily="34" charset="0"/>
        </a:defRPr>
      </a:lvl2pPr>
      <a:lvl3pPr marL="917575" indent="-231775" algn="l" defTabSz="457200" rtl="0" fontAlgn="base">
        <a:lnSpc>
          <a:spcPct val="90000"/>
        </a:lnSpc>
        <a:spcBef>
          <a:spcPts val="600"/>
        </a:spcBef>
        <a:spcAft>
          <a:spcPct val="0"/>
        </a:spcAft>
        <a:buClr>
          <a:srgbClr val="499525"/>
        </a:buClr>
        <a:buFont typeface="Wingdings" pitchFamily="2" charset="2"/>
        <a:buChar char="§"/>
        <a:defRPr sz="2000" kern="1200">
          <a:solidFill>
            <a:srgbClr val="626262"/>
          </a:solidFill>
          <a:latin typeface="+mn-lt"/>
          <a:ea typeface="MS PGothic" pitchFamily="34" charset="-128"/>
          <a:cs typeface="Arial" pitchFamily="34" charset="0"/>
        </a:defRPr>
      </a:lvl3pPr>
      <a:lvl4pPr marL="1484313" indent="-230188" algn="l" defTabSz="457200" rtl="0" fontAlgn="base">
        <a:spcBef>
          <a:spcPct val="20000"/>
        </a:spcBef>
        <a:spcAft>
          <a:spcPct val="0"/>
        </a:spcAft>
        <a:buClr>
          <a:srgbClr val="499525"/>
        </a:buClr>
        <a:buFont typeface="Wingdings" pitchFamily="2" charset="2"/>
        <a:buChar char="§"/>
        <a:defRPr kern="1200">
          <a:solidFill>
            <a:srgbClr val="626262"/>
          </a:solidFill>
          <a:latin typeface="+mj-lt"/>
          <a:ea typeface="MS PGothic" pitchFamily="34" charset="-128"/>
          <a:cs typeface="Arial" pitchFamily="34" charset="0"/>
        </a:defRPr>
      </a:lvl4pPr>
      <a:lvl5pPr marL="1882775" indent="-168275" algn="l" defTabSz="457200" rtl="0" fontAlgn="base">
        <a:spcBef>
          <a:spcPct val="20000"/>
        </a:spcBef>
        <a:spcAft>
          <a:spcPct val="0"/>
        </a:spcAft>
        <a:buClr>
          <a:srgbClr val="499525"/>
        </a:buClr>
        <a:buFont typeface="Wingdings" pitchFamily="2" charset="2"/>
        <a:buChar char="§"/>
        <a:defRPr kern="1200">
          <a:solidFill>
            <a:srgbClr val="626262"/>
          </a:solidFill>
          <a:latin typeface="+mj-lt"/>
          <a:ea typeface="MS PGothic" pitchFamily="34" charset="-128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18" Type="http://schemas.openxmlformats.org/officeDocument/2006/relationships/image" Target="../media/image113.png"/><Relationship Id="rId3" Type="http://schemas.openxmlformats.org/officeDocument/2006/relationships/image" Target="../media/image98.jp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17" Type="http://schemas.openxmlformats.org/officeDocument/2006/relationships/image" Target="../media/image11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1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5" Type="http://schemas.openxmlformats.org/officeDocument/2006/relationships/image" Target="../media/image110.png"/><Relationship Id="rId10" Type="http://schemas.openxmlformats.org/officeDocument/2006/relationships/image" Target="../media/image105.emf"/><Relationship Id="rId19" Type="http://schemas.openxmlformats.org/officeDocument/2006/relationships/image" Target="../media/image114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13" Type="http://schemas.openxmlformats.org/officeDocument/2006/relationships/image" Target="../media/image124.png"/><Relationship Id="rId18" Type="http://schemas.openxmlformats.org/officeDocument/2006/relationships/image" Target="../media/image129.png"/><Relationship Id="rId3" Type="http://schemas.openxmlformats.org/officeDocument/2006/relationships/image" Target="../media/image115.png"/><Relationship Id="rId21" Type="http://schemas.openxmlformats.org/officeDocument/2006/relationships/image" Target="../media/image132.png"/><Relationship Id="rId7" Type="http://schemas.microsoft.com/office/2007/relationships/hdphoto" Target="../media/hdphoto3.wdp"/><Relationship Id="rId12" Type="http://schemas.openxmlformats.org/officeDocument/2006/relationships/image" Target="../media/image123.png"/><Relationship Id="rId17" Type="http://schemas.openxmlformats.org/officeDocument/2006/relationships/image" Target="../media/image128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27.png"/><Relationship Id="rId20" Type="http://schemas.openxmlformats.org/officeDocument/2006/relationships/image" Target="../media/image1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8.png"/><Relationship Id="rId11" Type="http://schemas.openxmlformats.org/officeDocument/2006/relationships/image" Target="../media/image122.png"/><Relationship Id="rId5" Type="http://schemas.openxmlformats.org/officeDocument/2006/relationships/image" Target="../media/image117.png"/><Relationship Id="rId15" Type="http://schemas.openxmlformats.org/officeDocument/2006/relationships/image" Target="../media/image126.png"/><Relationship Id="rId10" Type="http://schemas.openxmlformats.org/officeDocument/2006/relationships/image" Target="../media/image121.png"/><Relationship Id="rId19" Type="http://schemas.openxmlformats.org/officeDocument/2006/relationships/image" Target="../media/image130.png"/><Relationship Id="rId4" Type="http://schemas.openxmlformats.org/officeDocument/2006/relationships/image" Target="../media/image116.png"/><Relationship Id="rId9" Type="http://schemas.openxmlformats.org/officeDocument/2006/relationships/image" Target="../media/image120.png"/><Relationship Id="rId14" Type="http://schemas.openxmlformats.org/officeDocument/2006/relationships/image" Target="../media/image1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jpeg"/><Relationship Id="rId7" Type="http://schemas.openxmlformats.org/officeDocument/2006/relationships/image" Target="../media/image1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10" Type="http://schemas.openxmlformats.org/officeDocument/2006/relationships/image" Target="../media/image140.png"/><Relationship Id="rId4" Type="http://schemas.openxmlformats.org/officeDocument/2006/relationships/image" Target="../media/image134.png"/><Relationship Id="rId9" Type="http://schemas.openxmlformats.org/officeDocument/2006/relationships/image" Target="../media/image1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7" Type="http://schemas.openxmlformats.org/officeDocument/2006/relationships/image" Target="../media/image1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12" Type="http://schemas.openxmlformats.org/officeDocument/2006/relationships/image" Target="../media/image1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1.png"/><Relationship Id="rId11" Type="http://schemas.openxmlformats.org/officeDocument/2006/relationships/image" Target="../media/image156.png"/><Relationship Id="rId5" Type="http://schemas.openxmlformats.org/officeDocument/2006/relationships/image" Target="../media/image150.png"/><Relationship Id="rId10" Type="http://schemas.openxmlformats.org/officeDocument/2006/relationships/image" Target="../media/image155.png"/><Relationship Id="rId4" Type="http://schemas.openxmlformats.org/officeDocument/2006/relationships/image" Target="../media/image149.png"/><Relationship Id="rId9" Type="http://schemas.openxmlformats.org/officeDocument/2006/relationships/image" Target="../media/image15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8.jpeg"/><Relationship Id="rId7" Type="http://schemas.openxmlformats.org/officeDocument/2006/relationships/image" Target="../media/image16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0.jpeg"/><Relationship Id="rId5" Type="http://schemas.openxmlformats.org/officeDocument/2006/relationships/image" Target="../media/image159.png"/><Relationship Id="rId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7" Type="http://schemas.openxmlformats.org/officeDocument/2006/relationships/image" Target="../media/image17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png"/><Relationship Id="rId39" Type="http://schemas.openxmlformats.org/officeDocument/2006/relationships/image" Target="../media/image42.jpeg"/><Relationship Id="rId21" Type="http://schemas.openxmlformats.org/officeDocument/2006/relationships/image" Target="../media/image24.jpeg"/><Relationship Id="rId34" Type="http://schemas.openxmlformats.org/officeDocument/2006/relationships/image" Target="../media/image37.jpeg"/><Relationship Id="rId42" Type="http://schemas.openxmlformats.org/officeDocument/2006/relationships/image" Target="../media/image45.png"/><Relationship Id="rId47" Type="http://schemas.openxmlformats.org/officeDocument/2006/relationships/image" Target="../media/image50.jpeg"/><Relationship Id="rId50" Type="http://schemas.openxmlformats.org/officeDocument/2006/relationships/image" Target="../media/image53.png"/><Relationship Id="rId55" Type="http://schemas.openxmlformats.org/officeDocument/2006/relationships/image" Target="../media/image58.gif"/><Relationship Id="rId63" Type="http://schemas.openxmlformats.org/officeDocument/2006/relationships/image" Target="../media/image66.gif"/><Relationship Id="rId68" Type="http://schemas.openxmlformats.org/officeDocument/2006/relationships/image" Target="../media/image7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pn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32" Type="http://schemas.openxmlformats.org/officeDocument/2006/relationships/image" Target="../media/image35.png"/><Relationship Id="rId37" Type="http://schemas.openxmlformats.org/officeDocument/2006/relationships/image" Target="../media/image40.png"/><Relationship Id="rId40" Type="http://schemas.openxmlformats.org/officeDocument/2006/relationships/image" Target="../media/image43.png"/><Relationship Id="rId45" Type="http://schemas.openxmlformats.org/officeDocument/2006/relationships/image" Target="../media/image48.png"/><Relationship Id="rId53" Type="http://schemas.openxmlformats.org/officeDocument/2006/relationships/image" Target="../media/image56.png"/><Relationship Id="rId58" Type="http://schemas.openxmlformats.org/officeDocument/2006/relationships/image" Target="../media/image61.jpeg"/><Relationship Id="rId66" Type="http://schemas.openxmlformats.org/officeDocument/2006/relationships/image" Target="../media/image69.pn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36" Type="http://schemas.openxmlformats.org/officeDocument/2006/relationships/image" Target="../media/image39.jpeg"/><Relationship Id="rId49" Type="http://schemas.openxmlformats.org/officeDocument/2006/relationships/image" Target="../media/image52.png"/><Relationship Id="rId57" Type="http://schemas.openxmlformats.org/officeDocument/2006/relationships/image" Target="../media/image60.png"/><Relationship Id="rId61" Type="http://schemas.openxmlformats.org/officeDocument/2006/relationships/image" Target="../media/image64.pn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31" Type="http://schemas.openxmlformats.org/officeDocument/2006/relationships/image" Target="../media/image34.png"/><Relationship Id="rId44" Type="http://schemas.openxmlformats.org/officeDocument/2006/relationships/image" Target="../media/image47.png"/><Relationship Id="rId52" Type="http://schemas.openxmlformats.org/officeDocument/2006/relationships/image" Target="../media/image55.png"/><Relationship Id="rId60" Type="http://schemas.openxmlformats.org/officeDocument/2006/relationships/image" Target="../media/image63.png"/><Relationship Id="rId65" Type="http://schemas.openxmlformats.org/officeDocument/2006/relationships/image" Target="../media/image68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Relationship Id="rId22" Type="http://schemas.openxmlformats.org/officeDocument/2006/relationships/image" Target="../media/image25.jpeg"/><Relationship Id="rId27" Type="http://schemas.openxmlformats.org/officeDocument/2006/relationships/image" Target="../media/image30.png"/><Relationship Id="rId30" Type="http://schemas.openxmlformats.org/officeDocument/2006/relationships/image" Target="../media/image33.png"/><Relationship Id="rId35" Type="http://schemas.openxmlformats.org/officeDocument/2006/relationships/image" Target="../media/image38.png"/><Relationship Id="rId43" Type="http://schemas.openxmlformats.org/officeDocument/2006/relationships/image" Target="../media/image46.png"/><Relationship Id="rId48" Type="http://schemas.openxmlformats.org/officeDocument/2006/relationships/image" Target="../media/image51.png"/><Relationship Id="rId56" Type="http://schemas.openxmlformats.org/officeDocument/2006/relationships/image" Target="../media/image59.gif"/><Relationship Id="rId64" Type="http://schemas.openxmlformats.org/officeDocument/2006/relationships/image" Target="../media/image67.jpeg"/><Relationship Id="rId8" Type="http://schemas.openxmlformats.org/officeDocument/2006/relationships/image" Target="../media/image11.jpeg"/><Relationship Id="rId51" Type="http://schemas.openxmlformats.org/officeDocument/2006/relationships/image" Target="../media/image54.jpeg"/><Relationship Id="rId3" Type="http://schemas.openxmlformats.org/officeDocument/2006/relationships/image" Target="../media/image6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33" Type="http://schemas.openxmlformats.org/officeDocument/2006/relationships/image" Target="../media/image36.jpeg"/><Relationship Id="rId38" Type="http://schemas.openxmlformats.org/officeDocument/2006/relationships/image" Target="../media/image41.png"/><Relationship Id="rId46" Type="http://schemas.openxmlformats.org/officeDocument/2006/relationships/image" Target="../media/image49.jpeg"/><Relationship Id="rId59" Type="http://schemas.openxmlformats.org/officeDocument/2006/relationships/image" Target="../media/image62.png"/><Relationship Id="rId67" Type="http://schemas.openxmlformats.org/officeDocument/2006/relationships/image" Target="../media/image70.png"/><Relationship Id="rId20" Type="http://schemas.openxmlformats.org/officeDocument/2006/relationships/image" Target="../media/image23.png"/><Relationship Id="rId41" Type="http://schemas.openxmlformats.org/officeDocument/2006/relationships/image" Target="../media/image44.png"/><Relationship Id="rId54" Type="http://schemas.openxmlformats.org/officeDocument/2006/relationships/image" Target="../media/image57.png"/><Relationship Id="rId62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447800" y="5638800"/>
            <a:ext cx="681547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201476" y="3731346"/>
            <a:ext cx="7332924" cy="1279525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Kony for Financial Services</a:t>
            </a:r>
            <a:br>
              <a:rPr lang="en-US" sz="36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0" dirty="0" smtClean="0">
                <a:solidFill>
                  <a:srgbClr val="BCD424"/>
                </a:solidFill>
              </a:rPr>
              <a:t>Mobility and multi-channel solutions to help drive customer engagement</a:t>
            </a:r>
            <a:endParaRPr lang="en-US" b="0" dirty="0">
              <a:solidFill>
                <a:srgbClr val="BCD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92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utterstock_5455774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5"/>
          <a:stretch/>
        </p:blipFill>
        <p:spPr>
          <a:xfrm flipH="1">
            <a:off x="5181600" y="152399"/>
            <a:ext cx="3962400" cy="5687816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503682" y="3124200"/>
            <a:ext cx="5439918" cy="1416423"/>
            <a:chOff x="579882" y="3264156"/>
            <a:chExt cx="5439918" cy="1416423"/>
          </a:xfrm>
        </p:grpSpPr>
        <p:grpSp>
          <p:nvGrpSpPr>
            <p:cNvPr id="19" name="Group 18"/>
            <p:cNvGrpSpPr/>
            <p:nvPr/>
          </p:nvGrpSpPr>
          <p:grpSpPr>
            <a:xfrm>
              <a:off x="579882" y="3290196"/>
              <a:ext cx="5439918" cy="1390383"/>
              <a:chOff x="4648200" y="3339070"/>
              <a:chExt cx="4495800" cy="1251713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4702628" y="3339070"/>
                <a:ext cx="4441372" cy="1251713"/>
              </a:xfrm>
              <a:prstGeom prst="rect">
                <a:avLst/>
              </a:prstGeom>
              <a:gradFill flip="none" rotWithShape="1">
                <a:gsLst>
                  <a:gs pos="26000">
                    <a:schemeClr val="bg1">
                      <a:alpha val="59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648200" y="3339070"/>
                <a:ext cx="64008" cy="125171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748284" y="3264156"/>
              <a:ext cx="525551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000" b="1" dirty="0" smtClean="0">
                  <a:solidFill>
                    <a:schemeClr val="accent4"/>
                  </a:solidFill>
                </a:rPr>
                <a:t>Upsell and Cross-sell Products:</a:t>
              </a:r>
            </a:p>
            <a:p>
              <a:pPr marL="115888" indent="-115888">
                <a:buFont typeface="Arial"/>
                <a:buChar char="•"/>
              </a:pPr>
              <a:r>
                <a:rPr lang="en-US" sz="1600" dirty="0" smtClean="0"/>
                <a:t>Build Quotes</a:t>
              </a:r>
            </a:p>
            <a:p>
              <a:pPr marL="115888" indent="-115888">
                <a:buFont typeface="Arial"/>
                <a:buChar char="•"/>
              </a:pPr>
              <a:r>
                <a:rPr lang="en-US" sz="1600" dirty="0"/>
                <a:t>Expand Policy </a:t>
              </a:r>
              <a:r>
                <a:rPr lang="en-US" sz="1600" dirty="0" smtClean="0"/>
                <a:t>Ownership</a:t>
              </a:r>
              <a:endParaRPr lang="en-US" sz="16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03682" y="1524000"/>
            <a:ext cx="5439918" cy="1447800"/>
            <a:chOff x="579882" y="1676400"/>
            <a:chExt cx="5439918" cy="1447800"/>
          </a:xfrm>
        </p:grpSpPr>
        <p:grpSp>
          <p:nvGrpSpPr>
            <p:cNvPr id="13" name="Group 12"/>
            <p:cNvGrpSpPr/>
            <p:nvPr/>
          </p:nvGrpSpPr>
          <p:grpSpPr>
            <a:xfrm>
              <a:off x="579882" y="1676400"/>
              <a:ext cx="5439918" cy="1447800"/>
              <a:chOff x="4648200" y="1752600"/>
              <a:chExt cx="4495800" cy="1295400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4702628" y="1752600"/>
                <a:ext cx="4441372" cy="1295400"/>
              </a:xfrm>
              <a:prstGeom prst="rect">
                <a:avLst/>
              </a:prstGeom>
              <a:gradFill flip="none" rotWithShape="1">
                <a:gsLst>
                  <a:gs pos="26000">
                    <a:schemeClr val="bg1">
                      <a:alpha val="59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 </a:t>
                </a:r>
                <a:endParaRPr lang="en-US" dirty="0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4648200" y="1752600"/>
                <a:ext cx="64008" cy="1295400"/>
              </a:xfrm>
              <a:prstGeom prst="rect">
                <a:avLst/>
              </a:prstGeom>
              <a:solidFill>
                <a:srgbClr val="2279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 </a:t>
                </a:r>
                <a:endParaRPr lang="en-US" dirty="0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748284" y="1676400"/>
              <a:ext cx="5255514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000" b="1" dirty="0" smtClean="0">
                  <a:solidFill>
                    <a:schemeClr val="accent1"/>
                  </a:solidFill>
                </a:rPr>
                <a:t>Develop and Pursue Leads:</a:t>
              </a:r>
              <a:endParaRPr lang="en-US" sz="2000" b="1" dirty="0">
                <a:solidFill>
                  <a:schemeClr val="accent1"/>
                </a:solidFill>
              </a:endParaRPr>
            </a:p>
            <a:p>
              <a:pPr marL="115888" indent="-115888">
                <a:buFont typeface="Arial"/>
                <a:buChar char="•"/>
              </a:pPr>
              <a:r>
                <a:rPr lang="en-US" sz="1600" dirty="0"/>
                <a:t>Track </a:t>
              </a:r>
              <a:r>
                <a:rPr lang="en-US" sz="1600" dirty="0" smtClean="0"/>
                <a:t>Leads</a:t>
              </a:r>
            </a:p>
            <a:p>
              <a:pPr marL="115888" indent="-115888">
                <a:buFont typeface="Arial"/>
                <a:buChar char="•"/>
              </a:pPr>
              <a:r>
                <a:rPr lang="en-US" sz="1600" dirty="0" smtClean="0"/>
                <a:t>Manage Client Accounts</a:t>
              </a:r>
            </a:p>
            <a:p>
              <a:pPr marL="115888" indent="-115888">
                <a:buFont typeface="Arial"/>
                <a:buChar char="•"/>
              </a:pPr>
              <a:r>
                <a:rPr lang="en-US" sz="1600" dirty="0" smtClean="0"/>
                <a:t>Manage Sales Activities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03682" y="4616823"/>
            <a:ext cx="5439918" cy="1218432"/>
            <a:chOff x="579882" y="4800600"/>
            <a:chExt cx="5439918" cy="1218432"/>
          </a:xfrm>
        </p:grpSpPr>
        <p:grpSp>
          <p:nvGrpSpPr>
            <p:cNvPr id="20" name="Group 19"/>
            <p:cNvGrpSpPr/>
            <p:nvPr/>
          </p:nvGrpSpPr>
          <p:grpSpPr>
            <a:xfrm>
              <a:off x="579882" y="4820427"/>
              <a:ext cx="5439918" cy="1198605"/>
              <a:chOff x="4648200" y="4897395"/>
              <a:chExt cx="4495800" cy="1003051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4702628" y="4897395"/>
                <a:ext cx="4441372" cy="1003051"/>
              </a:xfrm>
              <a:prstGeom prst="rect">
                <a:avLst/>
              </a:prstGeom>
              <a:gradFill flip="none" rotWithShape="1">
                <a:gsLst>
                  <a:gs pos="26000">
                    <a:schemeClr val="bg1">
                      <a:alpha val="59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648200" y="4897395"/>
                <a:ext cx="64008" cy="1003051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748284" y="4800600"/>
              <a:ext cx="5255514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chemeClr val="accent5"/>
                  </a:solidFill>
                </a:rPr>
                <a:t>Access Client/Company Data:</a:t>
              </a:r>
              <a:endParaRPr lang="en-US" sz="2000" b="1" dirty="0">
                <a:solidFill>
                  <a:schemeClr val="accent5"/>
                </a:solidFill>
              </a:endParaRPr>
            </a:p>
            <a:p>
              <a:pPr marL="115888" lvl="0" indent="-115888">
                <a:buFont typeface="Arial"/>
                <a:buChar char="•"/>
              </a:pPr>
              <a:r>
                <a:rPr lang="en-US" sz="1600" dirty="0" smtClean="0"/>
                <a:t>Manage Documents</a:t>
              </a:r>
            </a:p>
            <a:p>
              <a:pPr marL="115888" lvl="0" indent="-115888">
                <a:buFont typeface="Arial"/>
                <a:buChar char="•"/>
              </a:pPr>
              <a:r>
                <a:rPr lang="en-US" sz="1600" dirty="0" smtClean="0"/>
                <a:t>Track Compensation</a:t>
              </a:r>
            </a:p>
            <a:p>
              <a:pPr marL="115888" lvl="0" indent="-115888">
                <a:buFont typeface="Arial"/>
                <a:buChar char="•"/>
              </a:pPr>
              <a:r>
                <a:rPr lang="en-US" sz="1600" dirty="0" smtClean="0"/>
                <a:t>Track Claims</a:t>
              </a:r>
              <a:endParaRPr lang="en-US" sz="1600" dirty="0"/>
            </a:p>
          </p:txBody>
        </p:sp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Empowering Agents through Mobile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495800" y="1752600"/>
            <a:ext cx="4648200" cy="914400"/>
          </a:xfrm>
          <a:prstGeom prst="rect">
            <a:avLst/>
          </a:prstGeom>
          <a:solidFill>
            <a:schemeClr val="lt1">
              <a:alpha val="83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15888" indent="-115888">
              <a:buFont typeface="Arial"/>
              <a:buChar char="•"/>
            </a:pPr>
            <a:r>
              <a:rPr lang="en-US" dirty="0">
                <a:solidFill>
                  <a:schemeClr val="tx2"/>
                </a:solidFill>
              </a:rPr>
              <a:t>Track/Monitor Leads in </a:t>
            </a:r>
            <a:r>
              <a:rPr lang="en-US" dirty="0" smtClean="0">
                <a:solidFill>
                  <a:schemeClr val="tx2"/>
                </a:solidFill>
              </a:rPr>
              <a:t>Funnel</a:t>
            </a:r>
          </a:p>
          <a:p>
            <a:pPr marL="115888" indent="-115888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Monitor </a:t>
            </a:r>
            <a:r>
              <a:rPr lang="en-US" dirty="0">
                <a:solidFill>
                  <a:schemeClr val="tx2"/>
                </a:solidFill>
              </a:rPr>
              <a:t>Status of </a:t>
            </a:r>
            <a:r>
              <a:rPr lang="en-US" dirty="0" smtClean="0">
                <a:solidFill>
                  <a:schemeClr val="tx2"/>
                </a:solidFill>
              </a:rPr>
              <a:t>Applications/Underwriting</a:t>
            </a:r>
          </a:p>
          <a:p>
            <a:pPr marL="115888" indent="-115888">
              <a:buFont typeface="Arial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Manage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customer appointments &amp; events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495800" y="3321423"/>
            <a:ext cx="4648200" cy="685800"/>
          </a:xfrm>
          <a:prstGeom prst="rect">
            <a:avLst/>
          </a:prstGeom>
          <a:solidFill>
            <a:schemeClr val="lt1">
              <a:alpha val="83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15888" indent="-115888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Provide </a:t>
            </a:r>
            <a:r>
              <a:rPr lang="en-US" dirty="0">
                <a:solidFill>
                  <a:schemeClr val="tx2"/>
                </a:solidFill>
              </a:rPr>
              <a:t>Real-Time </a:t>
            </a:r>
            <a:r>
              <a:rPr lang="en-US" dirty="0" smtClean="0">
                <a:solidFill>
                  <a:schemeClr val="tx2"/>
                </a:solidFill>
              </a:rPr>
              <a:t>Quotes</a:t>
            </a:r>
          </a:p>
          <a:p>
            <a:pPr marL="115888" indent="-115888">
              <a:buFont typeface="Arial"/>
              <a:buChar char="•"/>
            </a:pPr>
            <a:r>
              <a:rPr lang="en-US" dirty="0">
                <a:solidFill>
                  <a:schemeClr val="tx2"/>
                </a:solidFill>
              </a:rPr>
              <a:t>Present New Policy </a:t>
            </a:r>
            <a:r>
              <a:rPr lang="en-US" dirty="0" smtClean="0">
                <a:solidFill>
                  <a:schemeClr val="tx2"/>
                </a:solidFill>
              </a:rPr>
              <a:t>Option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495800" y="4921623"/>
            <a:ext cx="4648200" cy="914400"/>
          </a:xfrm>
          <a:prstGeom prst="rect">
            <a:avLst/>
          </a:prstGeom>
          <a:solidFill>
            <a:schemeClr val="lt1">
              <a:alpha val="83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15888" lvl="0" indent="-115888">
              <a:buFont typeface="Arial"/>
              <a:buChar char="•"/>
            </a:pPr>
            <a:r>
              <a:rPr lang="en-US" dirty="0">
                <a:solidFill>
                  <a:schemeClr val="tx2"/>
                </a:solidFill>
              </a:rPr>
              <a:t>Research Products/Training</a:t>
            </a:r>
          </a:p>
          <a:p>
            <a:pPr marL="115888" lvl="0" indent="-115888">
              <a:buFont typeface="Arial"/>
              <a:buChar char="•"/>
            </a:pPr>
            <a:r>
              <a:rPr lang="en-US" dirty="0">
                <a:solidFill>
                  <a:schemeClr val="tx2"/>
                </a:solidFill>
              </a:rPr>
              <a:t>View Compensation/</a:t>
            </a:r>
            <a:r>
              <a:rPr lang="en-US" dirty="0" smtClean="0">
                <a:solidFill>
                  <a:schemeClr val="tx2"/>
                </a:solidFill>
              </a:rPr>
              <a:t>Commission</a:t>
            </a:r>
          </a:p>
          <a:p>
            <a:pPr marL="115888" lvl="0" indent="-115888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View Claims Data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495800" y="1254760"/>
            <a:ext cx="4650644" cy="304800"/>
          </a:xfrm>
          <a:prstGeom prst="rect">
            <a:avLst/>
          </a:prstGeom>
          <a:solidFill>
            <a:schemeClr val="tx2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315200" y="1219200"/>
            <a:ext cx="16772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Mobile Use </a:t>
            </a:r>
            <a:r>
              <a:rPr lang="en-US" sz="1600" b="1" dirty="0">
                <a:solidFill>
                  <a:schemeClr val="bg1"/>
                </a:solidFill>
              </a:rPr>
              <a:t>C</a:t>
            </a:r>
            <a:r>
              <a:rPr lang="en-US" sz="1600" b="1" dirty="0" smtClean="0">
                <a:solidFill>
                  <a:schemeClr val="bg1"/>
                </a:solidFill>
              </a:rPr>
              <a:t>ases 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3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 descr="Orange-BG.pn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1531" y="0"/>
            <a:ext cx="91755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96975"/>
          </a:xfrm>
        </p:spPr>
        <p:txBody>
          <a:bodyPr/>
          <a:lstStyle/>
          <a:p>
            <a:r>
              <a:rPr lang="en-US" sz="6000" dirty="0" smtClean="0">
                <a:solidFill>
                  <a:schemeClr val="bg1"/>
                </a:solidFill>
              </a:rPr>
              <a:t>The Power of the </a:t>
            </a:r>
            <a:br>
              <a:rPr lang="en-US" sz="6000" dirty="0" smtClean="0">
                <a:solidFill>
                  <a:schemeClr val="bg1"/>
                </a:solidFill>
              </a:rPr>
            </a:br>
            <a:r>
              <a:rPr lang="en-US" sz="6000" dirty="0" smtClean="0">
                <a:solidFill>
                  <a:schemeClr val="bg1"/>
                </a:solidFill>
              </a:rPr>
              <a:t>Kony Platform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35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5B5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28750" y="4462609"/>
            <a:ext cx="7715250" cy="533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0" name="Picture 99" descr="FAN9019251_blurr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8" name="Rectangle 157"/>
          <p:cNvSpPr/>
          <p:nvPr/>
        </p:nvSpPr>
        <p:spPr>
          <a:xfrm>
            <a:off x="0" y="11875"/>
            <a:ext cx="9144000" cy="2233083"/>
          </a:xfrm>
          <a:prstGeom prst="rect">
            <a:avLst/>
          </a:prstGeom>
          <a:gradFill>
            <a:gsLst>
              <a:gs pos="0">
                <a:schemeClr val="tx1">
                  <a:lumMod val="50000"/>
                </a:schemeClr>
              </a:gs>
              <a:gs pos="100000">
                <a:schemeClr val="tx1">
                  <a:lumMod val="5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>
            <a:off x="6296571" y="1003730"/>
            <a:ext cx="2413319" cy="4873294"/>
            <a:chOff x="6296571" y="1341721"/>
            <a:chExt cx="2413319" cy="4873294"/>
          </a:xfrm>
        </p:grpSpPr>
        <p:sp>
          <p:nvSpPr>
            <p:cNvPr id="102" name="Round Same Side Corner Rectangle 101"/>
            <p:cNvSpPr/>
            <p:nvPr/>
          </p:nvSpPr>
          <p:spPr>
            <a:xfrm rot="5400000">
              <a:off x="5066584" y="2571709"/>
              <a:ext cx="4873293" cy="2413318"/>
            </a:xfrm>
            <a:prstGeom prst="round2SameRect">
              <a:avLst>
                <a:gd name="adj1" fmla="val 11404"/>
                <a:gd name="adj2" fmla="val 0"/>
              </a:avLst>
            </a:prstGeom>
            <a:solidFill>
              <a:schemeClr val="accent1"/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296571" y="1341722"/>
              <a:ext cx="193384" cy="4873293"/>
            </a:xfrm>
            <a:prstGeom prst="rect">
              <a:avLst/>
            </a:prstGeom>
            <a:gradFill>
              <a:gsLst>
                <a:gs pos="0">
                  <a:srgbClr val="000000">
                    <a:alpha val="25000"/>
                  </a:srgbClr>
                </a:gs>
                <a:gs pos="75000">
                  <a:srgbClr val="00000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6320801" y="1113372"/>
            <a:ext cx="2413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</a:rPr>
              <a:t>Run everywhere.</a:t>
            </a:r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6398522" y="1688636"/>
            <a:ext cx="2231180" cy="950178"/>
            <a:chOff x="6398522" y="2026627"/>
            <a:chExt cx="2231180" cy="950178"/>
          </a:xfrm>
        </p:grpSpPr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512"/>
            <a:stretch/>
          </p:blipFill>
          <p:spPr>
            <a:xfrm>
              <a:off x="6440701" y="2225799"/>
              <a:ext cx="2189001" cy="751006"/>
            </a:xfrm>
            <a:prstGeom prst="rect">
              <a:avLst/>
            </a:prstGeom>
            <a:effectLst>
              <a:reflection stA="10000" endPos="25000" dir="5400000" sy="-100000" algn="bl" rotWithShape="0"/>
            </a:effectLst>
          </p:spPr>
        </p:pic>
        <p:sp>
          <p:nvSpPr>
            <p:cNvPr id="107" name="TextBox 106"/>
            <p:cNvSpPr txBox="1"/>
            <p:nvPr/>
          </p:nvSpPr>
          <p:spPr>
            <a:xfrm>
              <a:off x="6398522" y="2026627"/>
              <a:ext cx="21566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Mobile</a:t>
              </a:r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398522" y="2813472"/>
            <a:ext cx="2156690" cy="1211364"/>
            <a:chOff x="6398522" y="3151463"/>
            <a:chExt cx="2156690" cy="1211364"/>
          </a:xfrm>
        </p:grpSpPr>
        <p:pic>
          <p:nvPicPr>
            <p:cNvPr id="109" name="Picture 108" descr="tablets_clipped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7640" y="3484755"/>
              <a:ext cx="1809092" cy="878072"/>
            </a:xfrm>
            <a:prstGeom prst="rect">
              <a:avLst/>
            </a:prstGeom>
            <a:effectLst>
              <a:reflection stA="10000" endPos="25000" dir="5400000" sy="-100000" algn="bl" rotWithShape="0"/>
            </a:effectLst>
          </p:spPr>
        </p:pic>
        <p:sp>
          <p:nvSpPr>
            <p:cNvPr id="110" name="TextBox 109"/>
            <p:cNvSpPr txBox="1"/>
            <p:nvPr/>
          </p:nvSpPr>
          <p:spPr>
            <a:xfrm>
              <a:off x="6398522" y="3151463"/>
              <a:ext cx="21566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Tablets</a:t>
              </a:r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6398522" y="4224132"/>
            <a:ext cx="2156690" cy="1443044"/>
            <a:chOff x="6398522" y="4562123"/>
            <a:chExt cx="2156690" cy="1443044"/>
          </a:xfrm>
        </p:grpSpPr>
        <p:sp>
          <p:nvSpPr>
            <p:cNvPr id="112" name="TextBox 111"/>
            <p:cNvSpPr txBox="1"/>
            <p:nvPr/>
          </p:nvSpPr>
          <p:spPr>
            <a:xfrm>
              <a:off x="6398522" y="4562123"/>
              <a:ext cx="21566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Desktops and Kiosks</a:t>
              </a:r>
              <a:endParaRPr lang="en-US" sz="1400" dirty="0">
                <a:solidFill>
                  <a:srgbClr val="FFFFFF"/>
                </a:solidFill>
              </a:endParaRPr>
            </a:p>
          </p:txBody>
        </p:sp>
        <p:pic>
          <p:nvPicPr>
            <p:cNvPr id="113" name="Picture 112" descr="kiosk_clipped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9755" y="4845725"/>
              <a:ext cx="455132" cy="1121337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8217" y="5022933"/>
              <a:ext cx="1495116" cy="982234"/>
            </a:xfrm>
            <a:prstGeom prst="rect">
              <a:avLst/>
            </a:prstGeom>
          </p:spPr>
        </p:pic>
      </p:grpSp>
      <p:grpSp>
        <p:nvGrpSpPr>
          <p:cNvPr id="116" name="Group 115"/>
          <p:cNvGrpSpPr/>
          <p:nvPr/>
        </p:nvGrpSpPr>
        <p:grpSpPr>
          <a:xfrm>
            <a:off x="2802380" y="1003731"/>
            <a:ext cx="3494191" cy="4873293"/>
            <a:chOff x="2802380" y="1341722"/>
            <a:chExt cx="3494191" cy="4873293"/>
          </a:xfrm>
        </p:grpSpPr>
        <p:sp>
          <p:nvSpPr>
            <p:cNvPr id="117" name="Rounded Rectangle 116"/>
            <p:cNvSpPr/>
            <p:nvPr/>
          </p:nvSpPr>
          <p:spPr>
            <a:xfrm>
              <a:off x="2802380" y="1341722"/>
              <a:ext cx="3494191" cy="4873293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2802380" y="1341722"/>
              <a:ext cx="193384" cy="4873293"/>
            </a:xfrm>
            <a:prstGeom prst="rect">
              <a:avLst/>
            </a:prstGeom>
            <a:gradFill>
              <a:gsLst>
                <a:gs pos="0">
                  <a:srgbClr val="000000">
                    <a:alpha val="25000"/>
                  </a:srgbClr>
                </a:gs>
                <a:gs pos="75000">
                  <a:srgbClr val="00000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3124200" y="1113372"/>
            <a:ext cx="2907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</a:rPr>
              <a:t>Build everywhere.</a:t>
            </a:r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3050482" y="1648600"/>
            <a:ext cx="3031490" cy="1060083"/>
            <a:chOff x="3050482" y="1986591"/>
            <a:chExt cx="3031490" cy="1060083"/>
          </a:xfrm>
        </p:grpSpPr>
        <p:sp>
          <p:nvSpPr>
            <p:cNvPr id="121" name="Rounded Rectangle 120"/>
            <p:cNvSpPr/>
            <p:nvPr/>
          </p:nvSpPr>
          <p:spPr>
            <a:xfrm>
              <a:off x="3050482" y="1986591"/>
              <a:ext cx="3031490" cy="1060083"/>
            </a:xfrm>
            <a:prstGeom prst="roundRect">
              <a:avLst>
                <a:gd name="adj" fmla="val 973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2" name="Group 121"/>
            <p:cNvGrpSpPr/>
            <p:nvPr/>
          </p:nvGrpSpPr>
          <p:grpSpPr>
            <a:xfrm>
              <a:off x="3436536" y="2267937"/>
              <a:ext cx="2288091" cy="753170"/>
              <a:chOff x="3436536" y="2432347"/>
              <a:chExt cx="2288091" cy="753170"/>
            </a:xfrm>
          </p:grpSpPr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6536" y="2432347"/>
                <a:ext cx="418463" cy="418463"/>
              </a:xfrm>
              <a:prstGeom prst="rect">
                <a:avLst/>
              </a:prstGeom>
            </p:spPr>
          </p:pic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9745" y="2432347"/>
                <a:ext cx="418463" cy="418463"/>
              </a:xfrm>
              <a:prstGeom prst="rect">
                <a:avLst/>
              </a:prstGeom>
            </p:spPr>
          </p:pic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82954" y="2432347"/>
                <a:ext cx="418463" cy="418463"/>
              </a:xfrm>
              <a:prstGeom prst="rect">
                <a:avLst/>
              </a:prstGeom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06164" y="2432347"/>
                <a:ext cx="418463" cy="418463"/>
              </a:xfrm>
              <a:prstGeom prst="rect">
                <a:avLst/>
              </a:prstGeom>
            </p:spPr>
          </p:pic>
          <p:pic>
            <p:nvPicPr>
              <p:cNvPr id="128" name="Picture 12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83158" y="2823149"/>
                <a:ext cx="345837" cy="345837"/>
              </a:xfrm>
              <a:prstGeom prst="rect">
                <a:avLst/>
              </a:prstGeom>
            </p:spPr>
          </p:pic>
          <p:pic>
            <p:nvPicPr>
              <p:cNvPr id="130" name="Picture 129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84035" y="2725208"/>
                <a:ext cx="460309" cy="460309"/>
              </a:xfrm>
              <a:prstGeom prst="rect">
                <a:avLst/>
              </a:prstGeom>
            </p:spPr>
          </p:pic>
        </p:grpSp>
        <p:sp>
          <p:nvSpPr>
            <p:cNvPr id="123" name="TextBox 122"/>
            <p:cNvSpPr txBox="1"/>
            <p:nvPr/>
          </p:nvSpPr>
          <p:spPr>
            <a:xfrm>
              <a:off x="3359101" y="1994063"/>
              <a:ext cx="23899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F3742E"/>
                  </a:solidFill>
                </a:rPr>
                <a:t>Broad Native </a:t>
              </a:r>
              <a:r>
                <a:rPr lang="en-US" sz="1400" dirty="0">
                  <a:solidFill>
                    <a:srgbClr val="F3742E"/>
                  </a:solidFill>
                </a:rPr>
                <a:t>S</a:t>
              </a:r>
              <a:r>
                <a:rPr lang="en-US" sz="1400" dirty="0" smtClean="0">
                  <a:solidFill>
                    <a:srgbClr val="F3742E"/>
                  </a:solidFill>
                </a:rPr>
                <a:t>upport</a:t>
              </a:r>
              <a:endParaRPr lang="en-US" sz="1400" dirty="0">
                <a:solidFill>
                  <a:srgbClr val="F3742E"/>
                </a:solidFill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050482" y="2788202"/>
            <a:ext cx="3031490" cy="1719532"/>
            <a:chOff x="3050482" y="3126193"/>
            <a:chExt cx="3031490" cy="1719532"/>
          </a:xfrm>
        </p:grpSpPr>
        <p:sp>
          <p:nvSpPr>
            <p:cNvPr id="132" name="Rounded Rectangle 131"/>
            <p:cNvSpPr/>
            <p:nvPr/>
          </p:nvSpPr>
          <p:spPr>
            <a:xfrm>
              <a:off x="3050482" y="3130069"/>
              <a:ext cx="3031490" cy="1715656"/>
            </a:xfrm>
            <a:prstGeom prst="roundRect">
              <a:avLst>
                <a:gd name="adj" fmla="val 7044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3359101" y="3126193"/>
              <a:ext cx="23899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F3742E"/>
                  </a:solidFill>
                </a:rPr>
                <a:t>Web (mobile + desktop)</a:t>
              </a:r>
              <a:endParaRPr lang="en-US" sz="1400" dirty="0">
                <a:solidFill>
                  <a:srgbClr val="F3742E"/>
                </a:solidFill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4761334" y="3637286"/>
              <a:ext cx="1089660" cy="1110615"/>
              <a:chOff x="4122419" y="3645218"/>
              <a:chExt cx="1089660" cy="1110615"/>
            </a:xfrm>
          </p:grpSpPr>
          <p:sp>
            <p:nvSpPr>
              <p:cNvPr id="140" name="Rectangle 139"/>
              <p:cNvSpPr/>
              <p:nvPr/>
            </p:nvSpPr>
            <p:spPr bwMode="auto">
              <a:xfrm>
                <a:off x="4122419" y="3645218"/>
                <a:ext cx="1089660" cy="111061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75000"/>
                      <a:alpha val="43000"/>
                    </a:schemeClr>
                  </a:gs>
                </a:gsLst>
                <a:lin ang="5400000" scaled="0"/>
                <a:tileRect/>
              </a:gradFill>
              <a:ln w="3175" cmpd="sng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>
                  <a:defRPr/>
                </a:pPr>
                <a:endParaRPr lang="en-US" sz="1400" b="1" dirty="0">
                  <a:solidFill>
                    <a:srgbClr val="828282">
                      <a:lumMod val="75000"/>
                    </a:srgbClr>
                  </a:solidFill>
                </a:endParaRPr>
              </a:p>
            </p:txBody>
          </p:sp>
          <p:sp>
            <p:nvSpPr>
              <p:cNvPr id="141" name="Rectangle 140"/>
              <p:cNvSpPr/>
              <p:nvPr/>
            </p:nvSpPr>
            <p:spPr bwMode="auto">
              <a:xfrm>
                <a:off x="4225131" y="3729038"/>
                <a:ext cx="884237" cy="304800"/>
              </a:xfrm>
              <a:prstGeom prst="rect">
                <a:avLst/>
              </a:prstGeom>
              <a:solidFill>
                <a:srgbClr val="00A3D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27432" anchor="ctr"/>
              <a:lstStyle/>
              <a:p>
                <a:pPr algn="ctr">
                  <a:defRPr/>
                </a:pPr>
                <a:r>
                  <a:rPr lang="en-US" sz="900" dirty="0" smtClean="0">
                    <a:solidFill>
                      <a:prstClr val="white"/>
                    </a:solidFill>
                  </a:rPr>
                  <a:t>Single Page Architecture</a:t>
                </a:r>
                <a:endParaRPr lang="en-US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Rectangle 141"/>
              <p:cNvSpPr/>
              <p:nvPr/>
            </p:nvSpPr>
            <p:spPr bwMode="auto">
              <a:xfrm>
                <a:off x="4225131" y="4065588"/>
                <a:ext cx="884237" cy="180975"/>
              </a:xfrm>
              <a:prstGeom prst="rect">
                <a:avLst/>
              </a:prstGeom>
              <a:solidFill>
                <a:srgbClr val="00A3D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27432" anchor="ctr"/>
              <a:lstStyle/>
              <a:p>
                <a:pPr algn="ctr">
                  <a:defRPr/>
                </a:pPr>
                <a:r>
                  <a:rPr lang="en-US" sz="900" dirty="0">
                    <a:solidFill>
                      <a:prstClr val="white"/>
                    </a:solidFill>
                  </a:rPr>
                  <a:t>Standard</a:t>
                </a:r>
              </a:p>
            </p:txBody>
          </p:sp>
          <p:sp>
            <p:nvSpPr>
              <p:cNvPr id="143" name="Rectangle 142"/>
              <p:cNvSpPr/>
              <p:nvPr/>
            </p:nvSpPr>
            <p:spPr bwMode="auto">
              <a:xfrm>
                <a:off x="4225131" y="4491038"/>
                <a:ext cx="884237" cy="180975"/>
              </a:xfrm>
              <a:prstGeom prst="rect">
                <a:avLst/>
              </a:prstGeom>
              <a:solidFill>
                <a:srgbClr val="00A3D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27432" anchor="ctr"/>
              <a:lstStyle/>
              <a:p>
                <a:pPr algn="ctr"/>
                <a:r>
                  <a:rPr lang="en-US" sz="900" dirty="0">
                    <a:solidFill>
                      <a:prstClr val="white"/>
                    </a:solidFill>
                  </a:rPr>
                  <a:t>Mixed Mode</a:t>
                </a:r>
              </a:p>
            </p:txBody>
          </p:sp>
          <p:sp>
            <p:nvSpPr>
              <p:cNvPr id="144" name="Rectangle 143"/>
              <p:cNvSpPr/>
              <p:nvPr/>
            </p:nvSpPr>
            <p:spPr bwMode="auto">
              <a:xfrm>
                <a:off x="4225131" y="4278313"/>
                <a:ext cx="884237" cy="180975"/>
              </a:xfrm>
              <a:prstGeom prst="rect">
                <a:avLst/>
              </a:prstGeom>
              <a:solidFill>
                <a:srgbClr val="00A3D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27432" anchor="ctr"/>
              <a:lstStyle/>
              <a:p>
                <a:pPr algn="ctr"/>
                <a:r>
                  <a:rPr lang="en-US" sz="900" dirty="0">
                    <a:solidFill>
                      <a:prstClr val="white"/>
                    </a:solidFill>
                  </a:rPr>
                  <a:t>Hybrid</a:t>
                </a:r>
              </a:p>
            </p:txBody>
          </p:sp>
        </p:grpSp>
        <p:sp>
          <p:nvSpPr>
            <p:cNvPr id="135" name="Rectangle 134"/>
            <p:cNvSpPr/>
            <p:nvPr/>
          </p:nvSpPr>
          <p:spPr bwMode="auto">
            <a:xfrm>
              <a:off x="3233965" y="3637286"/>
              <a:ext cx="1427058" cy="111061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  <a:alpha val="43000"/>
                  </a:schemeClr>
                </a:gs>
                <a:gs pos="100000">
                  <a:schemeClr val="bg1">
                    <a:lumMod val="75000"/>
                    <a:alpha val="43000"/>
                  </a:schemeClr>
                </a:gs>
              </a:gsLst>
              <a:lin ang="5400000" scaled="0"/>
              <a:tileRect/>
            </a:gradFill>
            <a:ln w="3175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endParaRPr lang="en-US" sz="1400" b="1" dirty="0">
                <a:solidFill>
                  <a:srgbClr val="828282">
                    <a:lumMod val="75000"/>
                  </a:srgbClr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3050482" y="3329642"/>
              <a:ext cx="303149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>
                  <a:solidFill>
                    <a:srgbClr val="464646">
                      <a:lumMod val="60000"/>
                      <a:lumOff val="40000"/>
                    </a:srgbClr>
                  </a:solidFill>
                </a:rPr>
                <a:t>Individual, device-optimized sites</a:t>
              </a:r>
              <a:endParaRPr lang="en-US" sz="1050" dirty="0">
                <a:solidFill>
                  <a:srgbClr val="464646">
                    <a:lumMod val="60000"/>
                    <a:lumOff val="40000"/>
                  </a:srgbClr>
                </a:solidFill>
              </a:endParaRPr>
            </a:p>
          </p:txBody>
        </p:sp>
        <p:cxnSp>
          <p:nvCxnSpPr>
            <p:cNvPr id="137" name="Straight Connector 136"/>
            <p:cNvCxnSpPr/>
            <p:nvPr/>
          </p:nvCxnSpPr>
          <p:spPr>
            <a:xfrm>
              <a:off x="3968886" y="3743456"/>
              <a:ext cx="1" cy="881323"/>
            </a:xfrm>
            <a:prstGeom prst="line">
              <a:avLst/>
            </a:prstGeom>
            <a:ln w="3175" cmpd="sng">
              <a:gradFill flip="none" rotWithShape="1">
                <a:gsLst>
                  <a:gs pos="20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  <a:alpha val="0"/>
                    </a:schemeClr>
                  </a:gs>
                  <a:gs pos="8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38" name="Picture 137" descr="HTML5_Logo_512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1749" y="3955368"/>
              <a:ext cx="495988" cy="495988"/>
            </a:xfrm>
            <a:prstGeom prst="rect">
              <a:avLst/>
            </a:prstGeom>
          </p:spPr>
        </p:pic>
        <p:pic>
          <p:nvPicPr>
            <p:cNvPr id="139" name="Picture 13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2800" y="3955368"/>
              <a:ext cx="495988" cy="495988"/>
            </a:xfrm>
            <a:prstGeom prst="rect">
              <a:avLst/>
            </a:prstGeom>
          </p:spPr>
        </p:pic>
      </p:grpSp>
      <p:grpSp>
        <p:nvGrpSpPr>
          <p:cNvPr id="145" name="Group 144"/>
          <p:cNvGrpSpPr/>
          <p:nvPr/>
        </p:nvGrpSpPr>
        <p:grpSpPr>
          <a:xfrm>
            <a:off x="3050482" y="4607094"/>
            <a:ext cx="3031490" cy="1060084"/>
            <a:chOff x="3050482" y="4945085"/>
            <a:chExt cx="3031490" cy="1060084"/>
          </a:xfrm>
        </p:grpSpPr>
        <p:sp>
          <p:nvSpPr>
            <p:cNvPr id="146" name="Rounded Rectangle 145"/>
            <p:cNvSpPr/>
            <p:nvPr/>
          </p:nvSpPr>
          <p:spPr>
            <a:xfrm>
              <a:off x="3050482" y="4945085"/>
              <a:ext cx="3031490" cy="1060083"/>
            </a:xfrm>
            <a:prstGeom prst="roundRect">
              <a:avLst>
                <a:gd name="adj" fmla="val 973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3359101" y="4949783"/>
              <a:ext cx="23899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rgbClr val="F3742E"/>
                  </a:solidFill>
                </a:rPr>
                <a:t>MBaaS</a:t>
              </a:r>
              <a:endParaRPr lang="en-US" sz="1400" dirty="0">
                <a:solidFill>
                  <a:srgbClr val="F3742E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3177734" y="5697781"/>
              <a:ext cx="908358" cy="3073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1100" dirty="0" smtClean="0">
                  <a:solidFill>
                    <a:srgbClr val="828282">
                      <a:lumMod val="60000"/>
                      <a:lumOff val="40000"/>
                    </a:srgbClr>
                  </a:solidFill>
                </a:rPr>
                <a:t>Messaging</a:t>
              </a:r>
              <a:endParaRPr lang="en-US" sz="1100" dirty="0">
                <a:solidFill>
                  <a:srgbClr val="828282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4114800" y="5697781"/>
              <a:ext cx="908358" cy="3073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1100" dirty="0" smtClean="0">
                  <a:solidFill>
                    <a:srgbClr val="828282">
                      <a:lumMod val="60000"/>
                      <a:lumOff val="40000"/>
                    </a:srgbClr>
                  </a:solidFill>
                </a:rPr>
                <a:t>Sync</a:t>
              </a:r>
              <a:endParaRPr lang="en-US" sz="1100" dirty="0">
                <a:solidFill>
                  <a:srgbClr val="828282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5029200" y="5697781"/>
              <a:ext cx="908358" cy="3073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1100" dirty="0" smtClean="0">
                  <a:solidFill>
                    <a:srgbClr val="828282">
                      <a:lumMod val="60000"/>
                      <a:lumOff val="40000"/>
                    </a:srgbClr>
                  </a:solidFill>
                </a:rPr>
                <a:t>Integration</a:t>
              </a:r>
              <a:endParaRPr lang="en-US" sz="1100" dirty="0">
                <a:solidFill>
                  <a:srgbClr val="828282">
                    <a:lumMod val="60000"/>
                    <a:lumOff val="40000"/>
                  </a:srgbClr>
                </a:solidFill>
              </a:endParaRPr>
            </a:p>
          </p:txBody>
        </p:sp>
        <p:pic>
          <p:nvPicPr>
            <p:cNvPr id="151" name="Picture 150" descr="icon_messaging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4874" y="5243745"/>
              <a:ext cx="506373" cy="506373"/>
            </a:xfrm>
            <a:prstGeom prst="rect">
              <a:avLst/>
            </a:prstGeom>
            <a:effectLst/>
          </p:spPr>
        </p:pic>
        <p:pic>
          <p:nvPicPr>
            <p:cNvPr id="152" name="Picture 151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9497" y="5243745"/>
              <a:ext cx="506373" cy="506373"/>
            </a:xfrm>
            <a:prstGeom prst="rect">
              <a:avLst/>
            </a:prstGeom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6426" y="5243745"/>
              <a:ext cx="506373" cy="506373"/>
            </a:xfrm>
            <a:prstGeom prst="rect">
              <a:avLst/>
            </a:prstGeom>
          </p:spPr>
        </p:pic>
      </p:grpSp>
      <p:pic>
        <p:nvPicPr>
          <p:cNvPr id="154" name="Picture 153" descr="FAN9019251_blurred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60" t="18909" r="82953"/>
          <a:stretch/>
        </p:blipFill>
        <p:spPr>
          <a:xfrm>
            <a:off x="-1122947" y="228600"/>
            <a:ext cx="2259263" cy="5561264"/>
          </a:xfrm>
          <a:prstGeom prst="rect">
            <a:avLst/>
          </a:prstGeom>
          <a:effectLst>
            <a:softEdge rad="330200"/>
          </a:effectLst>
        </p:spPr>
      </p:pic>
      <p:sp>
        <p:nvSpPr>
          <p:cNvPr id="155" name="Round Same Side Corner Rectangle 154"/>
          <p:cNvSpPr/>
          <p:nvPr/>
        </p:nvSpPr>
        <p:spPr>
          <a:xfrm rot="16200000">
            <a:off x="-840926" y="2233717"/>
            <a:ext cx="4873293" cy="2413318"/>
          </a:xfrm>
          <a:prstGeom prst="round2SameRect">
            <a:avLst>
              <a:gd name="adj1" fmla="val 11404"/>
              <a:gd name="adj2" fmla="val 0"/>
            </a:avLst>
          </a:prstGeom>
          <a:solidFill>
            <a:schemeClr val="accent1"/>
          </a:solidFill>
          <a:ln w="63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56" name="Picture 15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465" y="1822351"/>
            <a:ext cx="2876816" cy="4051853"/>
          </a:xfrm>
          <a:prstGeom prst="rect">
            <a:avLst/>
          </a:prstGeom>
        </p:spPr>
      </p:pic>
      <p:sp>
        <p:nvSpPr>
          <p:cNvPr id="157" name="TextBox 156"/>
          <p:cNvSpPr txBox="1"/>
          <p:nvPr/>
        </p:nvSpPr>
        <p:spPr>
          <a:xfrm>
            <a:off x="457200" y="1113372"/>
            <a:ext cx="21939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Write once.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A single code base.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05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Rounded Rectangle 201"/>
          <p:cNvSpPr/>
          <p:nvPr/>
        </p:nvSpPr>
        <p:spPr>
          <a:xfrm>
            <a:off x="3124200" y="914400"/>
            <a:ext cx="3108025" cy="5562600"/>
          </a:xfrm>
          <a:prstGeom prst="roundRect">
            <a:avLst>
              <a:gd name="adj" fmla="val 8344"/>
            </a:avLst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9" name="Rounded Rectangle 248"/>
          <p:cNvSpPr/>
          <p:nvPr/>
        </p:nvSpPr>
        <p:spPr>
          <a:xfrm>
            <a:off x="3276600" y="5586116"/>
            <a:ext cx="2819806" cy="37946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Kony Enterprise Mobile Manager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" name="Rounded Rectangle 244"/>
          <p:cNvSpPr/>
          <p:nvPr/>
        </p:nvSpPr>
        <p:spPr>
          <a:xfrm>
            <a:off x="3276600" y="1275257"/>
            <a:ext cx="2819400" cy="38100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Kony Visualizer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4625"/>
            <a:ext cx="8229600" cy="587375"/>
          </a:xfrm>
        </p:spPr>
        <p:txBody>
          <a:bodyPr/>
          <a:lstStyle/>
          <a:p>
            <a:r>
              <a:rPr lang="en-US" dirty="0" smtClean="0"/>
              <a:t>The Power of Kony Technology</a:t>
            </a:r>
            <a:endParaRPr lang="en-US" dirty="0"/>
          </a:p>
        </p:txBody>
      </p:sp>
      <p:sp>
        <p:nvSpPr>
          <p:cNvPr id="198" name="Rounded Rectangle 197"/>
          <p:cNvSpPr/>
          <p:nvPr/>
        </p:nvSpPr>
        <p:spPr bwMode="gray">
          <a:xfrm>
            <a:off x="7356929" y="2162424"/>
            <a:ext cx="1614771" cy="3835696"/>
          </a:xfrm>
          <a:prstGeom prst="roundRect">
            <a:avLst>
              <a:gd name="adj" fmla="val 5382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>
              <a:solidFill>
                <a:schemeClr val="lt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375799" y="5123671"/>
            <a:ext cx="571799" cy="745599"/>
            <a:chOff x="8232907" y="4821863"/>
            <a:chExt cx="717293" cy="834888"/>
          </a:xfrm>
        </p:grpSpPr>
        <p:grpSp>
          <p:nvGrpSpPr>
            <p:cNvPr id="8" name="Group 7"/>
            <p:cNvGrpSpPr/>
            <p:nvPr/>
          </p:nvGrpSpPr>
          <p:grpSpPr>
            <a:xfrm>
              <a:off x="8410508" y="4821863"/>
              <a:ext cx="257108" cy="559515"/>
              <a:chOff x="8354204" y="4821863"/>
              <a:chExt cx="257108" cy="559515"/>
            </a:xfrm>
          </p:grpSpPr>
          <p:pic>
            <p:nvPicPr>
              <p:cNvPr id="89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8354204" y="4821863"/>
                <a:ext cx="257108" cy="55951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0" name="Picture 89" descr="Flowers.pn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417386" y="4943594"/>
                <a:ext cx="123579" cy="156055"/>
              </a:xfrm>
              <a:prstGeom prst="rect">
                <a:avLst/>
              </a:prstGeom>
            </p:spPr>
          </p:pic>
        </p:grpSp>
        <p:sp>
          <p:nvSpPr>
            <p:cNvPr id="91" name="Rectangle 90"/>
            <p:cNvSpPr/>
            <p:nvPr/>
          </p:nvSpPr>
          <p:spPr>
            <a:xfrm>
              <a:off x="8232907" y="5380415"/>
              <a:ext cx="717293" cy="276336"/>
            </a:xfrm>
            <a:prstGeom prst="rect">
              <a:avLst/>
            </a:prstGeom>
          </p:spPr>
          <p:txBody>
            <a:bodyPr wrap="none" lIns="76759" tIns="38378" rIns="76759" bIns="38378">
              <a:spAutoFit/>
            </a:bodyPr>
            <a:lstStyle/>
            <a:p>
              <a:pPr defTabSz="913954"/>
              <a:r>
                <a:rPr lang="en-US" sz="1050" dirty="0">
                  <a:solidFill>
                    <a:srgbClr val="000000"/>
                  </a:solidFill>
                  <a:latin typeface="Arial"/>
                </a:rPr>
                <a:t>Mobile</a:t>
              </a:r>
            </a:p>
          </p:txBody>
        </p:sp>
      </p:grpSp>
      <p:pic>
        <p:nvPicPr>
          <p:cNvPr id="177" name="Picture 17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222" y="2265545"/>
            <a:ext cx="505248" cy="566024"/>
          </a:xfrm>
          <a:prstGeom prst="rect">
            <a:avLst/>
          </a:prstGeom>
        </p:spPr>
      </p:pic>
      <p:pic>
        <p:nvPicPr>
          <p:cNvPr id="183" name="Picture 182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045" y="3002928"/>
            <a:ext cx="434489" cy="588816"/>
          </a:xfrm>
          <a:prstGeom prst="rect">
            <a:avLst/>
          </a:prstGeom>
        </p:spPr>
      </p:pic>
      <p:pic>
        <p:nvPicPr>
          <p:cNvPr id="195" name="Picture 194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800" y="3784829"/>
            <a:ext cx="432687" cy="434746"/>
          </a:xfrm>
          <a:prstGeom prst="rect">
            <a:avLst/>
          </a:prstGeom>
        </p:spPr>
      </p:pic>
      <p:pic>
        <p:nvPicPr>
          <p:cNvPr id="196" name="Picture 195" descr="Google Android Icon.png"/>
          <p:cNvPicPr>
            <a:picLocks noChangeAspect="1"/>
          </p:cNvPicPr>
          <p:nvPr/>
        </p:nvPicPr>
        <p:blipFill>
          <a:blip r:embed="rId9" cstate="screen">
            <a:grayscl/>
          </a:blip>
          <a:stretch>
            <a:fillRect/>
          </a:stretch>
        </p:blipFill>
        <p:spPr>
          <a:xfrm>
            <a:off x="7379778" y="4516201"/>
            <a:ext cx="388812" cy="435582"/>
          </a:xfrm>
          <a:prstGeom prst="rect">
            <a:avLst/>
          </a:prstGeom>
        </p:spPr>
      </p:pic>
      <p:pic>
        <p:nvPicPr>
          <p:cNvPr id="197" name="Picture 196" descr="bberry.png"/>
          <p:cNvPicPr>
            <a:picLocks noChangeAspect="1"/>
          </p:cNvPicPr>
          <p:nvPr/>
        </p:nvPicPr>
        <p:blipFill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6956" y="5266367"/>
            <a:ext cx="318822" cy="390348"/>
          </a:xfrm>
          <a:prstGeom prst="rect">
            <a:avLst/>
          </a:prstGeom>
        </p:spPr>
      </p:pic>
      <p:pic>
        <p:nvPicPr>
          <p:cNvPr id="236" name="Picture 235" descr="Flowers.png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98546" y="4004496"/>
            <a:ext cx="71599" cy="10129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8320940" y="3170473"/>
            <a:ext cx="669582" cy="813343"/>
            <a:chOff x="8164088" y="2597458"/>
            <a:chExt cx="839958" cy="910745"/>
          </a:xfrm>
        </p:grpSpPr>
        <p:grpSp>
          <p:nvGrpSpPr>
            <p:cNvPr id="10" name="Group 9"/>
            <p:cNvGrpSpPr/>
            <p:nvPr/>
          </p:nvGrpSpPr>
          <p:grpSpPr>
            <a:xfrm>
              <a:off x="8164088" y="2597458"/>
              <a:ext cx="839958" cy="910745"/>
              <a:chOff x="8164088" y="2597458"/>
              <a:chExt cx="839958" cy="910745"/>
            </a:xfrm>
          </p:grpSpPr>
          <p:pic>
            <p:nvPicPr>
              <p:cNvPr id="233" name="Picture 232" descr="monitor2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8232906" y="2597458"/>
                <a:ext cx="572931" cy="671000"/>
              </a:xfrm>
              <a:prstGeom prst="rect">
                <a:avLst/>
              </a:prstGeom>
            </p:spPr>
          </p:pic>
          <p:sp>
            <p:nvSpPr>
              <p:cNvPr id="207" name="Rectangle 206"/>
              <p:cNvSpPr/>
              <p:nvPr/>
            </p:nvSpPr>
            <p:spPr>
              <a:xfrm>
                <a:off x="8164088" y="3231867"/>
                <a:ext cx="839958" cy="276336"/>
              </a:xfrm>
              <a:prstGeom prst="rect">
                <a:avLst/>
              </a:prstGeom>
            </p:spPr>
            <p:txBody>
              <a:bodyPr wrap="none" lIns="76759" tIns="38378" rIns="76759" bIns="38378">
                <a:spAutoFit/>
              </a:bodyPr>
              <a:lstStyle/>
              <a:p>
                <a:pPr defTabSz="913954"/>
                <a:r>
                  <a:rPr lang="en-US" sz="1050" dirty="0">
                    <a:solidFill>
                      <a:srgbClr val="000000"/>
                    </a:solidFill>
                    <a:latin typeface="Arial"/>
                  </a:rPr>
                  <a:t>Deskt</a:t>
                </a:r>
                <a:r>
                  <a:rPr lang="en-US" sz="1000" dirty="0">
                    <a:solidFill>
                      <a:srgbClr val="000000"/>
                    </a:solidFill>
                    <a:latin typeface="Arial"/>
                  </a:rPr>
                  <a:t>o</a:t>
                </a:r>
                <a:r>
                  <a:rPr lang="en-US" sz="1050" dirty="0">
                    <a:solidFill>
                      <a:srgbClr val="000000"/>
                    </a:solidFill>
                    <a:latin typeface="Arial"/>
                  </a:rPr>
                  <a:t>p</a:t>
                </a:r>
              </a:p>
            </p:txBody>
          </p:sp>
        </p:grpSp>
        <p:pic>
          <p:nvPicPr>
            <p:cNvPr id="234" name="Picture 233" descr="Flower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14152" y="2659516"/>
              <a:ext cx="149411" cy="188676"/>
            </a:xfrm>
            <a:prstGeom prst="rect">
              <a:avLst/>
            </a:prstGeom>
          </p:spPr>
        </p:pic>
      </p:grpSp>
      <p:grpSp>
        <p:nvGrpSpPr>
          <p:cNvPr id="211" name="Group 210"/>
          <p:cNvGrpSpPr/>
          <p:nvPr/>
        </p:nvGrpSpPr>
        <p:grpSpPr>
          <a:xfrm>
            <a:off x="7875794" y="2335867"/>
            <a:ext cx="309885" cy="412528"/>
            <a:chOff x="5358473" y="3365501"/>
            <a:chExt cx="1751839" cy="774702"/>
          </a:xfrm>
        </p:grpSpPr>
        <p:cxnSp>
          <p:nvCxnSpPr>
            <p:cNvPr id="228" name="Straight Arrow Connector 227"/>
            <p:cNvCxnSpPr/>
            <p:nvPr/>
          </p:nvCxnSpPr>
          <p:spPr>
            <a:xfrm>
              <a:off x="5358473" y="3733800"/>
              <a:ext cx="1751839" cy="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Arrow Connector 228"/>
            <p:cNvCxnSpPr/>
            <p:nvPr/>
          </p:nvCxnSpPr>
          <p:spPr>
            <a:xfrm flipV="1">
              <a:off x="5358473" y="3365501"/>
              <a:ext cx="1751839" cy="368301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Arrow Connector 229"/>
            <p:cNvCxnSpPr/>
            <p:nvPr/>
          </p:nvCxnSpPr>
          <p:spPr>
            <a:xfrm>
              <a:off x="5358473" y="3733803"/>
              <a:ext cx="1751839" cy="40640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7" name="Group 236"/>
          <p:cNvGrpSpPr/>
          <p:nvPr/>
        </p:nvGrpSpPr>
        <p:grpSpPr>
          <a:xfrm>
            <a:off x="7875794" y="3065787"/>
            <a:ext cx="309885" cy="412528"/>
            <a:chOff x="5358473" y="3365501"/>
            <a:chExt cx="1751839" cy="774702"/>
          </a:xfrm>
        </p:grpSpPr>
        <p:cxnSp>
          <p:nvCxnSpPr>
            <p:cNvPr id="238" name="Straight Arrow Connector 237"/>
            <p:cNvCxnSpPr/>
            <p:nvPr/>
          </p:nvCxnSpPr>
          <p:spPr>
            <a:xfrm>
              <a:off x="5358473" y="3733800"/>
              <a:ext cx="1751839" cy="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Arrow Connector 238"/>
            <p:cNvCxnSpPr/>
            <p:nvPr/>
          </p:nvCxnSpPr>
          <p:spPr>
            <a:xfrm flipV="1">
              <a:off x="5358473" y="3365501"/>
              <a:ext cx="1751839" cy="368301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Arrow Connector 239"/>
            <p:cNvCxnSpPr/>
            <p:nvPr/>
          </p:nvCxnSpPr>
          <p:spPr>
            <a:xfrm>
              <a:off x="5358473" y="3733803"/>
              <a:ext cx="1751839" cy="40640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1" name="Group 240"/>
          <p:cNvGrpSpPr/>
          <p:nvPr/>
        </p:nvGrpSpPr>
        <p:grpSpPr>
          <a:xfrm>
            <a:off x="7875794" y="3795707"/>
            <a:ext cx="309885" cy="412528"/>
            <a:chOff x="5358473" y="3365501"/>
            <a:chExt cx="1751839" cy="774702"/>
          </a:xfrm>
        </p:grpSpPr>
        <p:cxnSp>
          <p:nvCxnSpPr>
            <p:cNvPr id="242" name="Straight Arrow Connector 241"/>
            <p:cNvCxnSpPr/>
            <p:nvPr/>
          </p:nvCxnSpPr>
          <p:spPr>
            <a:xfrm>
              <a:off x="5358473" y="3733800"/>
              <a:ext cx="1751839" cy="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Arrow Connector 242"/>
            <p:cNvCxnSpPr/>
            <p:nvPr/>
          </p:nvCxnSpPr>
          <p:spPr>
            <a:xfrm flipV="1">
              <a:off x="5358473" y="3365501"/>
              <a:ext cx="1751839" cy="368301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Arrow Connector 243"/>
            <p:cNvCxnSpPr/>
            <p:nvPr/>
          </p:nvCxnSpPr>
          <p:spPr>
            <a:xfrm>
              <a:off x="5358473" y="3733803"/>
              <a:ext cx="1751839" cy="40640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8" name="Group 247"/>
          <p:cNvGrpSpPr/>
          <p:nvPr/>
        </p:nvGrpSpPr>
        <p:grpSpPr>
          <a:xfrm>
            <a:off x="7875794" y="4525627"/>
            <a:ext cx="309885" cy="412528"/>
            <a:chOff x="5358473" y="3365501"/>
            <a:chExt cx="1751839" cy="774702"/>
          </a:xfrm>
        </p:grpSpPr>
        <p:cxnSp>
          <p:nvCxnSpPr>
            <p:cNvPr id="252" name="Straight Arrow Connector 251"/>
            <p:cNvCxnSpPr/>
            <p:nvPr/>
          </p:nvCxnSpPr>
          <p:spPr>
            <a:xfrm>
              <a:off x="5358473" y="3733800"/>
              <a:ext cx="1751839" cy="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Arrow Connector 255"/>
            <p:cNvCxnSpPr/>
            <p:nvPr/>
          </p:nvCxnSpPr>
          <p:spPr>
            <a:xfrm flipV="1">
              <a:off x="5358473" y="3365501"/>
              <a:ext cx="1751839" cy="368301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Arrow Connector 257"/>
            <p:cNvCxnSpPr/>
            <p:nvPr/>
          </p:nvCxnSpPr>
          <p:spPr>
            <a:xfrm>
              <a:off x="5358473" y="3733803"/>
              <a:ext cx="1751839" cy="40640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9" name="Group 258"/>
          <p:cNvGrpSpPr/>
          <p:nvPr/>
        </p:nvGrpSpPr>
        <p:grpSpPr>
          <a:xfrm>
            <a:off x="7875794" y="5255548"/>
            <a:ext cx="309885" cy="412528"/>
            <a:chOff x="5358473" y="3365501"/>
            <a:chExt cx="1751839" cy="774702"/>
          </a:xfrm>
        </p:grpSpPr>
        <p:cxnSp>
          <p:nvCxnSpPr>
            <p:cNvPr id="260" name="Straight Arrow Connector 259"/>
            <p:cNvCxnSpPr/>
            <p:nvPr/>
          </p:nvCxnSpPr>
          <p:spPr>
            <a:xfrm>
              <a:off x="5358473" y="3733800"/>
              <a:ext cx="1751839" cy="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Arrow Connector 260"/>
            <p:cNvCxnSpPr/>
            <p:nvPr/>
          </p:nvCxnSpPr>
          <p:spPr>
            <a:xfrm flipV="1">
              <a:off x="5358473" y="3365501"/>
              <a:ext cx="1751839" cy="368301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Arrow Connector 261"/>
            <p:cNvCxnSpPr/>
            <p:nvPr/>
          </p:nvCxnSpPr>
          <p:spPr>
            <a:xfrm>
              <a:off x="5358473" y="3733803"/>
              <a:ext cx="1751839" cy="406400"/>
            </a:xfrm>
            <a:prstGeom prst="straightConnector1">
              <a:avLst/>
            </a:prstGeom>
            <a:ln>
              <a:solidFill>
                <a:srgbClr val="68C5F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8346852" y="2292576"/>
            <a:ext cx="618286" cy="666124"/>
            <a:chOff x="8201625" y="1714136"/>
            <a:chExt cx="775609" cy="745895"/>
          </a:xfrm>
        </p:grpSpPr>
        <p:grpSp>
          <p:nvGrpSpPr>
            <p:cNvPr id="9" name="Group 8"/>
            <p:cNvGrpSpPr/>
            <p:nvPr/>
          </p:nvGrpSpPr>
          <p:grpSpPr>
            <a:xfrm>
              <a:off x="8201625" y="1714136"/>
              <a:ext cx="775609" cy="745895"/>
              <a:chOff x="8201625" y="1714136"/>
              <a:chExt cx="775609" cy="745895"/>
            </a:xfrm>
          </p:grpSpPr>
          <p:pic>
            <p:nvPicPr>
              <p:cNvPr id="209" name="Picture 208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500000">
                <a:off x="8231900" y="1801233"/>
                <a:ext cx="536410" cy="362215"/>
              </a:xfrm>
              <a:prstGeom prst="rect">
                <a:avLst/>
              </a:prstGeom>
            </p:spPr>
          </p:pic>
          <p:sp>
            <p:nvSpPr>
              <p:cNvPr id="210" name="Rectangle 209"/>
              <p:cNvSpPr/>
              <p:nvPr/>
            </p:nvSpPr>
            <p:spPr>
              <a:xfrm>
                <a:off x="8201625" y="2183695"/>
                <a:ext cx="775609" cy="276336"/>
              </a:xfrm>
              <a:prstGeom prst="rect">
                <a:avLst/>
              </a:prstGeom>
            </p:spPr>
            <p:txBody>
              <a:bodyPr wrap="none" lIns="76759" tIns="38378" rIns="76759" bIns="38378">
                <a:spAutoFit/>
              </a:bodyPr>
              <a:lstStyle/>
              <a:p>
                <a:pPr defTabSz="913954"/>
                <a:r>
                  <a:rPr lang="en-US" sz="1050" dirty="0">
                    <a:solidFill>
                      <a:srgbClr val="000000"/>
                    </a:solidFill>
                    <a:latin typeface="Arial"/>
                  </a:rPr>
                  <a:t>Tablets</a:t>
                </a:r>
              </a:p>
            </p:txBody>
          </p:sp>
        </p:grpSp>
        <p:pic>
          <p:nvPicPr>
            <p:cNvPr id="119" name="Picture 118" descr="Flowers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82000" y="1783880"/>
              <a:ext cx="149411" cy="188676"/>
            </a:xfrm>
            <a:prstGeom prst="rect">
              <a:avLst/>
            </a:prstGeom>
          </p:spPr>
        </p:pic>
      </p:grpSp>
      <p:sp>
        <p:nvSpPr>
          <p:cNvPr id="186" name="Rounded Rectangle 185"/>
          <p:cNvSpPr/>
          <p:nvPr/>
        </p:nvSpPr>
        <p:spPr>
          <a:xfrm>
            <a:off x="7455223" y="1515851"/>
            <a:ext cx="1460179" cy="452920"/>
          </a:xfrm>
          <a:prstGeom prst="roundRect">
            <a:avLst/>
          </a:prstGeom>
          <a:solidFill>
            <a:srgbClr val="BAE33B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rtlCol="0" anchor="ctr"/>
          <a:lstStyle/>
          <a:p>
            <a:pPr>
              <a:lnSpc>
                <a:spcPct val="90000"/>
              </a:lnSpc>
            </a:pPr>
            <a:r>
              <a:rPr lang="en-US" sz="900" b="1" dirty="0" smtClean="0">
                <a:solidFill>
                  <a:schemeClr val="bg2">
                    <a:lumMod val="50000"/>
                  </a:schemeClr>
                </a:solidFill>
              </a:rPr>
              <a:t>Native, Web and Hybrid </a:t>
            </a:r>
            <a:r>
              <a:rPr lang="en-US" sz="900" dirty="0" smtClean="0">
                <a:solidFill>
                  <a:schemeClr val="bg2">
                    <a:lumMod val="50000"/>
                  </a:schemeClr>
                </a:solidFill>
              </a:rPr>
              <a:t>apps for multichannel</a:t>
            </a:r>
            <a:endParaRPr lang="en-US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7" name="Oval 186"/>
          <p:cNvSpPr/>
          <p:nvPr/>
        </p:nvSpPr>
        <p:spPr>
          <a:xfrm>
            <a:off x="7401265" y="1447800"/>
            <a:ext cx="171358" cy="191971"/>
          </a:xfrm>
          <a:prstGeom prst="ellipse">
            <a:avLst/>
          </a:prstGeom>
          <a:solidFill>
            <a:srgbClr val="BAE33B"/>
          </a:solidFill>
          <a:ln w="19050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62500" lnSpcReduction="20000"/>
          </a:bodyPr>
          <a:lstStyle/>
          <a:p>
            <a:pPr algn="ctr"/>
            <a:r>
              <a:rPr lang="en-US" dirty="0">
                <a:solidFill>
                  <a:srgbClr val="00578D"/>
                </a:solidFill>
              </a:rPr>
              <a:t>5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778915" y="4758515"/>
            <a:ext cx="716642" cy="591779"/>
          </a:xfrm>
          <a:prstGeom prst="roundRect">
            <a:avLst>
              <a:gd name="adj" fmla="val 11194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396" tIns="45697" rIns="91396" bIns="18279" rtlCol="0" anchor="b"/>
          <a:lstStyle/>
          <a:p>
            <a:pPr algn="ctr" defTabSz="913954">
              <a:lnSpc>
                <a:spcPct val="80000"/>
              </a:lnSpc>
            </a:pPr>
            <a:endParaRPr lang="en-US" sz="160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34" name="Text Box 28"/>
          <p:cNvSpPr txBox="1">
            <a:spLocks noChangeArrowheads="1"/>
          </p:cNvSpPr>
          <p:nvPr/>
        </p:nvSpPr>
        <p:spPr bwMode="auto">
          <a:xfrm>
            <a:off x="430087" y="2170569"/>
            <a:ext cx="389761" cy="244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prstTxWarp prst="textNoShape">
              <a:avLst/>
            </a:prstTxWarp>
            <a:spAutoFit/>
          </a:bodyPr>
          <a:lstStyle/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dBs</a:t>
            </a:r>
          </a:p>
        </p:txBody>
      </p:sp>
      <p:sp>
        <p:nvSpPr>
          <p:cNvPr id="137" name="Text Box 29"/>
          <p:cNvSpPr txBox="1">
            <a:spLocks noChangeArrowheads="1"/>
          </p:cNvSpPr>
          <p:nvPr/>
        </p:nvSpPr>
        <p:spPr bwMode="auto">
          <a:xfrm>
            <a:off x="170399" y="2727342"/>
            <a:ext cx="649448" cy="54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prstTxWarp prst="textNoShape">
              <a:avLst/>
            </a:prstTxWarp>
            <a:spAutoFit/>
          </a:bodyPr>
          <a:lstStyle/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Web</a:t>
            </a:r>
          </a:p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Services</a:t>
            </a:r>
          </a:p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Scraper</a:t>
            </a:r>
          </a:p>
        </p:txBody>
      </p:sp>
      <p:sp>
        <p:nvSpPr>
          <p:cNvPr id="138" name="Text Box 30"/>
          <p:cNvSpPr txBox="1">
            <a:spLocks noChangeArrowheads="1"/>
          </p:cNvSpPr>
          <p:nvPr/>
        </p:nvSpPr>
        <p:spPr bwMode="auto">
          <a:xfrm>
            <a:off x="119104" y="3512204"/>
            <a:ext cx="700744" cy="39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prstTxWarp prst="textNoShape">
              <a:avLst/>
            </a:prstTxWarp>
            <a:spAutoFit/>
          </a:bodyPr>
          <a:lstStyle/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Software</a:t>
            </a:r>
          </a:p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Apps</a:t>
            </a:r>
          </a:p>
        </p:txBody>
      </p:sp>
      <p:grpSp>
        <p:nvGrpSpPr>
          <p:cNvPr id="7" name="Group 75"/>
          <p:cNvGrpSpPr/>
          <p:nvPr/>
        </p:nvGrpSpPr>
        <p:grpSpPr>
          <a:xfrm>
            <a:off x="778903" y="1937474"/>
            <a:ext cx="734383" cy="638871"/>
            <a:chOff x="569451" y="1318482"/>
            <a:chExt cx="1672029" cy="1374601"/>
          </a:xfrm>
        </p:grpSpPr>
        <p:sp>
          <p:nvSpPr>
            <p:cNvPr id="159" name="Rounded Rectangle 158"/>
            <p:cNvSpPr/>
            <p:nvPr/>
          </p:nvSpPr>
          <p:spPr>
            <a:xfrm>
              <a:off x="569451" y="1318482"/>
              <a:ext cx="1672029" cy="1374601"/>
            </a:xfrm>
            <a:prstGeom prst="roundRect">
              <a:avLst>
                <a:gd name="adj" fmla="val 11194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bIns="18288" rtlCol="0" anchor="b"/>
            <a:lstStyle/>
            <a:p>
              <a:pPr algn="ctr" defTabSz="913954"/>
              <a:endParaRPr lang="en-US" sz="1600" dirty="0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60" name="Picture 159" descr="gray DB_tall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74857" y="1584352"/>
              <a:ext cx="977123" cy="854985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164" name="Rounded Rectangle 163"/>
          <p:cNvSpPr/>
          <p:nvPr/>
        </p:nvSpPr>
        <p:spPr>
          <a:xfrm>
            <a:off x="782861" y="4079001"/>
            <a:ext cx="706915" cy="600817"/>
          </a:xfrm>
          <a:prstGeom prst="roundRect">
            <a:avLst>
              <a:gd name="adj" fmla="val 11194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396" tIns="45697" rIns="91396" bIns="18279" rtlCol="0" anchor="b"/>
          <a:lstStyle/>
          <a:p>
            <a:pPr algn="ctr" defTabSz="913954">
              <a:lnSpc>
                <a:spcPct val="80000"/>
              </a:lnSpc>
            </a:pPr>
            <a:endParaRPr lang="en-US" sz="160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7" name="Text Box 30"/>
          <p:cNvSpPr txBox="1">
            <a:spLocks noChangeArrowheads="1"/>
          </p:cNvSpPr>
          <p:nvPr/>
        </p:nvSpPr>
        <p:spPr bwMode="auto">
          <a:xfrm>
            <a:off x="-3168" y="4140424"/>
            <a:ext cx="823016" cy="54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6" tIns="45697" rIns="91396" bIns="45697">
            <a:prstTxWarp prst="textNoShape">
              <a:avLst/>
            </a:prstTxWarp>
            <a:spAutoFit/>
          </a:bodyPr>
          <a:lstStyle/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Oracle</a:t>
            </a:r>
          </a:p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Siebel</a:t>
            </a:r>
          </a:p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PeopleSoft</a:t>
            </a:r>
          </a:p>
        </p:txBody>
      </p:sp>
      <p:sp>
        <p:nvSpPr>
          <p:cNvPr id="118" name="Text Box 30"/>
          <p:cNvSpPr txBox="1">
            <a:spLocks noChangeArrowheads="1"/>
          </p:cNvSpPr>
          <p:nvPr/>
        </p:nvSpPr>
        <p:spPr bwMode="auto">
          <a:xfrm>
            <a:off x="216822" y="4812668"/>
            <a:ext cx="603026" cy="54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6" tIns="45697" rIns="91396" bIns="45697">
            <a:prstTxWarp prst="textNoShape">
              <a:avLst/>
            </a:prstTxWarp>
            <a:spAutoFit/>
          </a:bodyPr>
          <a:lstStyle/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CRM</a:t>
            </a:r>
          </a:p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DSD</a:t>
            </a:r>
          </a:p>
          <a:p>
            <a:pPr algn="r" defTabSz="913954">
              <a:lnSpc>
                <a:spcPct val="90000"/>
              </a:lnSpc>
            </a:pPr>
            <a:r>
              <a:rPr lang="en-US" sz="1100" dirty="0">
                <a:solidFill>
                  <a:schemeClr val="tx1">
                    <a:lumMod val="50000"/>
                  </a:schemeClr>
                </a:solidFill>
                <a:latin typeface="Calibri" pitchFamily="-110" charset="0"/>
              </a:rPr>
              <a:t>SD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BFCFF"/>
              </a:clrFrom>
              <a:clrTo>
                <a:srgbClr val="FBFC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609434">
            <a:off x="811656" y="4308741"/>
            <a:ext cx="623566" cy="9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>
          <a:blip r:embed="rId1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879137" y="4925887"/>
            <a:ext cx="519424" cy="257038"/>
          </a:xfrm>
          <a:prstGeom prst="rect">
            <a:avLst/>
          </a:prstGeom>
        </p:spPr>
      </p:pic>
      <p:grpSp>
        <p:nvGrpSpPr>
          <p:cNvPr id="4" name="Group 78"/>
          <p:cNvGrpSpPr/>
          <p:nvPr/>
        </p:nvGrpSpPr>
        <p:grpSpPr>
          <a:xfrm>
            <a:off x="784448" y="3369897"/>
            <a:ext cx="717082" cy="640843"/>
            <a:chOff x="727630" y="4861581"/>
            <a:chExt cx="1026697" cy="867097"/>
          </a:xfrm>
        </p:grpSpPr>
        <p:sp>
          <p:nvSpPr>
            <p:cNvPr id="143" name="Rounded Rectangle 142"/>
            <p:cNvSpPr/>
            <p:nvPr/>
          </p:nvSpPr>
          <p:spPr>
            <a:xfrm>
              <a:off x="727630" y="4861581"/>
              <a:ext cx="1026697" cy="867097"/>
            </a:xfrm>
            <a:prstGeom prst="roundRect">
              <a:avLst>
                <a:gd name="adj" fmla="val 11194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bIns="18288" rtlCol="0" anchor="b"/>
            <a:lstStyle/>
            <a:p>
              <a:pPr algn="ctr" defTabSz="913954">
                <a:lnSpc>
                  <a:spcPct val="80000"/>
                </a:lnSpc>
              </a:pPr>
              <a:endParaRPr lang="en-US" sz="1600" dirty="0">
                <a:solidFill>
                  <a:srgbClr val="FFFFFF"/>
                </a:solidFill>
                <a:latin typeface="Arial"/>
              </a:endParaRPr>
            </a:p>
          </p:txBody>
        </p:sp>
        <p:grpSp>
          <p:nvGrpSpPr>
            <p:cNvPr id="5" name="Group 41"/>
            <p:cNvGrpSpPr>
              <a:grpSpLocks noChangeAspect="1"/>
            </p:cNvGrpSpPr>
            <p:nvPr/>
          </p:nvGrpSpPr>
          <p:grpSpPr>
            <a:xfrm>
              <a:off x="846369" y="4956162"/>
              <a:ext cx="745228" cy="622770"/>
              <a:chOff x="1017928" y="4444461"/>
              <a:chExt cx="809237" cy="676257"/>
            </a:xfrm>
          </p:grpSpPr>
          <p:grpSp>
            <p:nvGrpSpPr>
              <p:cNvPr id="6" name="Group 52"/>
              <p:cNvGrpSpPr>
                <a:grpSpLocks noChangeAspect="1"/>
              </p:cNvGrpSpPr>
              <p:nvPr/>
            </p:nvGrpSpPr>
            <p:grpSpPr>
              <a:xfrm>
                <a:off x="1017928" y="4444461"/>
                <a:ext cx="532832" cy="676257"/>
                <a:chOff x="2085587" y="4682683"/>
                <a:chExt cx="752275" cy="896743"/>
              </a:xfrm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p:grpSpPr>
            <p:pic>
              <p:nvPicPr>
                <p:cNvPr id="152" name="Picture 155" descr="\\Eric-pauls-power-mac-g5.local\desktop\Graphic Tank\server 5.tif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 bwMode="auto">
                <a:xfrm>
                  <a:off x="2085587" y="4682683"/>
                  <a:ext cx="286957" cy="8967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" name="Picture 155" descr="\\Eric-pauls-power-mac-g5.local\desktop\Graphic Tank\server 5.tif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 bwMode="auto">
                <a:xfrm>
                  <a:off x="2318246" y="4682683"/>
                  <a:ext cx="286957" cy="8967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4" name="Picture 155" descr="\\Eric-pauls-power-mac-g5.local\desktop\Graphic Tank\server 5.tif"/>
                <p:cNvPicPr>
                  <a:picLocks noChangeAspect="1" noChangeArrowheads="1"/>
                </p:cNvPicPr>
                <p:nvPr/>
              </p:nvPicPr>
              <p:blipFill>
                <a:blip r:embed="rId18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 bwMode="auto">
                <a:xfrm>
                  <a:off x="2550905" y="4682683"/>
                  <a:ext cx="286957" cy="8967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150" name="Picture 149" descr="applications.png"/>
              <p:cNvPicPr>
                <a:picLocks noChangeAspect="1"/>
              </p:cNvPicPr>
              <p:nvPr/>
            </p:nvPicPr>
            <p:blipFill>
              <a:blip r:embed="rId19" cstate="print">
                <a:grayscl/>
              </a:blip>
              <a:stretch>
                <a:fillRect/>
              </a:stretch>
            </p:blipFill>
            <p:spPr>
              <a:xfrm>
                <a:off x="1346886" y="4615872"/>
                <a:ext cx="480279" cy="425111"/>
              </a:xfrm>
              <a:prstGeom prst="rect">
                <a:avLst/>
              </a:prstGeom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3" name="Group 64"/>
          <p:cNvGrpSpPr/>
          <p:nvPr/>
        </p:nvGrpSpPr>
        <p:grpSpPr>
          <a:xfrm>
            <a:off x="778901" y="2648993"/>
            <a:ext cx="728507" cy="647139"/>
            <a:chOff x="569452" y="2701598"/>
            <a:chExt cx="1658644" cy="1392388"/>
          </a:xfrm>
        </p:grpSpPr>
        <p:sp>
          <p:nvSpPr>
            <p:cNvPr id="140" name="Rounded Rectangle 139"/>
            <p:cNvSpPr/>
            <p:nvPr/>
          </p:nvSpPr>
          <p:spPr>
            <a:xfrm>
              <a:off x="569452" y="2701598"/>
              <a:ext cx="1658644" cy="1392388"/>
            </a:xfrm>
            <a:prstGeom prst="roundRect">
              <a:avLst>
                <a:gd name="adj" fmla="val 11194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bIns="18288" rtlCol="0" anchor="b"/>
            <a:lstStyle/>
            <a:p>
              <a:pPr algn="ctr" defTabSz="913954"/>
              <a:endParaRPr lang="en-US" sz="1600" dirty="0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41" name="Picture 140" descr="cloud-blue.png"/>
            <p:cNvPicPr>
              <a:picLocks noChangeAspect="1"/>
            </p:cNvPicPr>
            <p:nvPr/>
          </p:nvPicPr>
          <p:blipFill>
            <a:blip r:embed="rId20" cstate="print">
              <a:grayscl/>
            </a:blip>
            <a:stretch>
              <a:fillRect/>
            </a:stretch>
          </p:blipFill>
          <p:spPr>
            <a:xfrm>
              <a:off x="784990" y="3064203"/>
              <a:ext cx="1168277" cy="667910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254" name="Group 253"/>
          <p:cNvGrpSpPr/>
          <p:nvPr/>
        </p:nvGrpSpPr>
        <p:grpSpPr>
          <a:xfrm>
            <a:off x="1501434" y="2265326"/>
            <a:ext cx="534634" cy="2795641"/>
            <a:chOff x="1601446" y="1739132"/>
            <a:chExt cx="569046" cy="3377044"/>
          </a:xfrm>
        </p:grpSpPr>
        <p:cxnSp>
          <p:nvCxnSpPr>
            <p:cNvPr id="173" name="Elbow Connector 172"/>
            <p:cNvCxnSpPr/>
            <p:nvPr/>
          </p:nvCxnSpPr>
          <p:spPr>
            <a:xfrm>
              <a:off x="1630020" y="1753240"/>
              <a:ext cx="1588" cy="1700784"/>
            </a:xfrm>
            <a:prstGeom prst="bentConnector3">
              <a:avLst>
                <a:gd name="adj1" fmla="val 14395466"/>
              </a:avLst>
            </a:prstGeom>
            <a:ln w="22225" cap="flat" cmpd="sng" algn="ctr">
              <a:solidFill>
                <a:srgbClr val="00578D"/>
              </a:solidFill>
              <a:prstDash val="solid"/>
              <a:round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Elbow Connector 173"/>
            <p:cNvCxnSpPr/>
            <p:nvPr/>
          </p:nvCxnSpPr>
          <p:spPr>
            <a:xfrm>
              <a:off x="1630017" y="2590800"/>
              <a:ext cx="1588" cy="1700784"/>
            </a:xfrm>
            <a:prstGeom prst="bentConnector3">
              <a:avLst>
                <a:gd name="adj1" fmla="val 14395466"/>
              </a:avLst>
            </a:prstGeom>
            <a:ln w="22225" cap="flat" cmpd="sng" algn="ctr">
              <a:solidFill>
                <a:srgbClr val="00578D"/>
              </a:solidFill>
              <a:prstDash val="solid"/>
              <a:round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Arrow Connector 23"/>
            <p:cNvCxnSpPr/>
            <p:nvPr/>
          </p:nvCxnSpPr>
          <p:spPr>
            <a:xfrm flipV="1">
              <a:off x="1601446" y="4141799"/>
              <a:ext cx="258078" cy="966450"/>
            </a:xfrm>
            <a:prstGeom prst="bentConnector2">
              <a:avLst/>
            </a:prstGeom>
            <a:ln w="22225" cap="flat" cmpd="sng" algn="ctr">
              <a:solidFill>
                <a:srgbClr val="00578D"/>
              </a:solidFill>
              <a:prstDash val="solid"/>
              <a:round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Rectangle 252"/>
            <p:cNvSpPr/>
            <p:nvPr/>
          </p:nvSpPr>
          <p:spPr>
            <a:xfrm>
              <a:off x="1847568" y="1739132"/>
              <a:ext cx="209832" cy="3377044"/>
            </a:xfrm>
            <a:prstGeom prst="rect">
              <a:avLst/>
            </a:prstGeom>
            <a:solidFill>
              <a:srgbClr val="00578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Rounded Rectangle 246"/>
            <p:cNvSpPr/>
            <p:nvPr/>
          </p:nvSpPr>
          <p:spPr>
            <a:xfrm>
              <a:off x="1936720" y="2373584"/>
              <a:ext cx="228600" cy="2133600"/>
            </a:xfrm>
            <a:prstGeom prst="roundRect">
              <a:avLst>
                <a:gd name="adj" fmla="val 50000"/>
              </a:avLst>
            </a:prstGeom>
            <a:solidFill>
              <a:srgbClr val="A7E2FA"/>
            </a:solidFill>
            <a:ln>
              <a:solidFill>
                <a:srgbClr val="00578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TextBox 171"/>
            <p:cNvSpPr txBox="1"/>
            <p:nvPr/>
          </p:nvSpPr>
          <p:spPr>
            <a:xfrm rot="16200000">
              <a:off x="776330" y="3288534"/>
              <a:ext cx="2542683" cy="245641"/>
            </a:xfrm>
            <a:prstGeom prst="rect">
              <a:avLst/>
            </a:prstGeom>
            <a:noFill/>
          </p:spPr>
          <p:txBody>
            <a:bodyPr wrap="square" lIns="91396" tIns="45697" rIns="91396" bIns="45697" rtlCol="0">
              <a:spAutoFit/>
            </a:bodyPr>
            <a:lstStyle/>
            <a:p>
              <a:pPr algn="ctr" defTabSz="913954"/>
              <a:r>
                <a:rPr lang="en-US" sz="900" b="1" dirty="0">
                  <a:solidFill>
                    <a:srgbClr val="005D8E"/>
                  </a:solidFill>
                  <a:latin typeface="Arial"/>
                </a:rPr>
                <a:t>Kony Enterprise Connectors</a:t>
              </a:r>
            </a:p>
          </p:txBody>
        </p:sp>
      </p:grpSp>
      <p:sp>
        <p:nvSpPr>
          <p:cNvPr id="192" name="Rounded Rectangle 191"/>
          <p:cNvSpPr/>
          <p:nvPr/>
        </p:nvSpPr>
        <p:spPr>
          <a:xfrm>
            <a:off x="215997" y="5630116"/>
            <a:ext cx="1869388" cy="567731"/>
          </a:xfrm>
          <a:prstGeom prst="roundRect">
            <a:avLst/>
          </a:prstGeom>
          <a:solidFill>
            <a:srgbClr val="BAE33B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rtlCol="0" anchor="ctr"/>
          <a:lstStyle/>
          <a:p>
            <a:pPr>
              <a:lnSpc>
                <a:spcPct val="90000"/>
              </a:lnSpc>
            </a:pPr>
            <a:r>
              <a:rPr lang="en-US" sz="900" dirty="0" smtClean="0">
                <a:solidFill>
                  <a:schemeClr val="bg2">
                    <a:lumMod val="50000"/>
                  </a:schemeClr>
                </a:solidFill>
              </a:rPr>
              <a:t>Integration from within SAP namespace for maximum throughput, scalability</a:t>
            </a:r>
            <a:endParaRPr lang="en-US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3" name="Oval 192"/>
          <p:cNvSpPr/>
          <p:nvPr/>
        </p:nvSpPr>
        <p:spPr>
          <a:xfrm>
            <a:off x="152401" y="5567036"/>
            <a:ext cx="201961" cy="177952"/>
          </a:xfrm>
          <a:prstGeom prst="ellipse">
            <a:avLst/>
          </a:prstGeom>
          <a:solidFill>
            <a:srgbClr val="BAE33B"/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55000" lnSpcReduction="20000"/>
          </a:bodyPr>
          <a:lstStyle/>
          <a:p>
            <a:pPr algn="ctr"/>
            <a:r>
              <a:rPr lang="en-US" dirty="0">
                <a:solidFill>
                  <a:srgbClr val="00578D"/>
                </a:solidFill>
              </a:rPr>
              <a:t>6</a:t>
            </a:r>
          </a:p>
        </p:txBody>
      </p:sp>
      <p:grpSp>
        <p:nvGrpSpPr>
          <p:cNvPr id="161" name="Group 160"/>
          <p:cNvGrpSpPr/>
          <p:nvPr/>
        </p:nvGrpSpPr>
        <p:grpSpPr>
          <a:xfrm>
            <a:off x="914400" y="5199075"/>
            <a:ext cx="504146" cy="548122"/>
            <a:chOff x="5641569" y="1862943"/>
            <a:chExt cx="2144779" cy="2746069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62" name="Circular Arrow 161"/>
            <p:cNvSpPr/>
            <p:nvPr/>
          </p:nvSpPr>
          <p:spPr bwMode="gray">
            <a:xfrm>
              <a:off x="5641569" y="1862943"/>
              <a:ext cx="2120270" cy="2630519"/>
            </a:xfrm>
            <a:prstGeom prst="circularArrow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0000" tIns="72000" rIns="90000" bIns="72000" rtlCol="0" anchor="ctr"/>
            <a:lstStyle/>
            <a:p>
              <a:pPr algn="ctr">
                <a:spcBef>
                  <a:spcPct val="50000"/>
                </a:spcBef>
                <a:buClr>
                  <a:srgbClr val="F0AB00"/>
                </a:buClr>
                <a:buSzPct val="80000"/>
              </a:pPr>
              <a:endParaRPr lang="en-US" sz="2000" kern="0" dirty="0" err="1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3" name="Circular Arrow 162"/>
            <p:cNvSpPr/>
            <p:nvPr/>
          </p:nvSpPr>
          <p:spPr bwMode="gray">
            <a:xfrm rot="10800000">
              <a:off x="5666071" y="2157153"/>
              <a:ext cx="2120277" cy="2451859"/>
            </a:xfrm>
            <a:prstGeom prst="circularArrow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0000" tIns="72000" rIns="90000" bIns="72000" rtlCol="0" anchor="ctr"/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lang="en-US" sz="2000" kern="0" dirty="0" err="1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35" name="Rounded Rectangle 134"/>
          <p:cNvSpPr/>
          <p:nvPr/>
        </p:nvSpPr>
        <p:spPr>
          <a:xfrm>
            <a:off x="3177334" y="2896866"/>
            <a:ext cx="1449825" cy="2465138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2" name="Rounded Rectangle 141"/>
          <p:cNvSpPr/>
          <p:nvPr/>
        </p:nvSpPr>
        <p:spPr>
          <a:xfrm>
            <a:off x="4699309" y="2918632"/>
            <a:ext cx="1449825" cy="2443372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5" name="Rounded Rectangle 144"/>
          <p:cNvSpPr/>
          <p:nvPr/>
        </p:nvSpPr>
        <p:spPr>
          <a:xfrm>
            <a:off x="3238335" y="5385697"/>
            <a:ext cx="2777648" cy="9764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4812735" y="3607047"/>
            <a:ext cx="1283265" cy="358380"/>
          </a:xfrm>
          <a:prstGeom prst="rect">
            <a:avLst/>
          </a:prstGeom>
          <a:solidFill>
            <a:srgbClr val="003A5E"/>
          </a:solidFill>
          <a:ln w="3175" cmpd="sng">
            <a:solidFill>
              <a:srgbClr val="68C5F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A7E2FA"/>
                </a:solidFill>
              </a:rPr>
              <a:t>Persistent and OTA Sync Paradigms</a:t>
            </a:r>
            <a:endParaRPr lang="en-US" sz="700" dirty="0">
              <a:solidFill>
                <a:srgbClr val="A7E2FA"/>
              </a:solidFill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4812735" y="4005002"/>
            <a:ext cx="1275909" cy="352509"/>
          </a:xfrm>
          <a:prstGeom prst="rect">
            <a:avLst/>
          </a:prstGeom>
          <a:solidFill>
            <a:srgbClr val="003A5E"/>
          </a:solidFill>
          <a:ln w="3175" cmpd="sng">
            <a:solidFill>
              <a:srgbClr val="68C5F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A7E2FA"/>
                </a:solidFill>
              </a:rPr>
              <a:t>Configurable Conflict </a:t>
            </a:r>
            <a:r>
              <a:rPr lang="en-US" sz="700" dirty="0">
                <a:solidFill>
                  <a:srgbClr val="A7E2FA"/>
                </a:solidFill>
              </a:rPr>
              <a:t>R</a:t>
            </a:r>
            <a:r>
              <a:rPr lang="en-US" sz="700" dirty="0" smtClean="0">
                <a:solidFill>
                  <a:srgbClr val="A7E2FA"/>
                </a:solidFill>
              </a:rPr>
              <a:t>esolution</a:t>
            </a:r>
          </a:p>
        </p:txBody>
      </p:sp>
      <p:sp>
        <p:nvSpPr>
          <p:cNvPr id="219" name="Rounded Rectangle 218"/>
          <p:cNvSpPr/>
          <p:nvPr/>
        </p:nvSpPr>
        <p:spPr>
          <a:xfrm>
            <a:off x="3276600" y="1656256"/>
            <a:ext cx="2819400" cy="401144"/>
          </a:xfrm>
          <a:prstGeom prst="roundRect">
            <a:avLst/>
          </a:prstGeom>
          <a:solidFill>
            <a:srgbClr val="BAE33B"/>
          </a:solidFill>
          <a:ln w="6350" cmpd="sng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rtlCol="0" anchor="ctr"/>
          <a:lstStyle/>
          <a:p>
            <a:pPr>
              <a:lnSpc>
                <a:spcPct val="90000"/>
              </a:lnSpc>
            </a:pPr>
            <a:r>
              <a:rPr lang="en-US" sz="900" b="1" dirty="0" smtClean="0"/>
              <a:t>Design</a:t>
            </a:r>
            <a:r>
              <a:rPr lang="en-US" sz="900" dirty="0" smtClean="0"/>
              <a:t> </a:t>
            </a:r>
            <a:r>
              <a:rPr lang="en-US" sz="900" dirty="0" smtClean="0">
                <a:solidFill>
                  <a:schemeClr val="bg2">
                    <a:lumMod val="50000"/>
                  </a:schemeClr>
                </a:solidFill>
              </a:rPr>
              <a:t> - Design apps with actual device form factors in WYSIWYG manner </a:t>
            </a:r>
            <a:endParaRPr lang="en-US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4" name="Oval 203"/>
          <p:cNvSpPr/>
          <p:nvPr/>
        </p:nvSpPr>
        <p:spPr>
          <a:xfrm>
            <a:off x="3352800" y="1351456"/>
            <a:ext cx="171358" cy="191971"/>
          </a:xfrm>
          <a:prstGeom prst="ellipse">
            <a:avLst/>
          </a:prstGeom>
          <a:solidFill>
            <a:srgbClr val="BAE33B"/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62500" lnSpcReduction="20000"/>
          </a:bodyPr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22" name="Rounded Rectangle 221"/>
          <p:cNvSpPr/>
          <p:nvPr/>
        </p:nvSpPr>
        <p:spPr>
          <a:xfrm>
            <a:off x="2217924" y="4136551"/>
            <a:ext cx="758854" cy="797516"/>
          </a:xfrm>
          <a:prstGeom prst="roundRect">
            <a:avLst/>
          </a:prstGeom>
          <a:solidFill>
            <a:srgbClr val="BAE33B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rtlCol="0" anchor="ctr"/>
          <a:lstStyle/>
          <a:p>
            <a:pPr>
              <a:lnSpc>
                <a:spcPct val="90000"/>
              </a:lnSpc>
            </a:pPr>
            <a:r>
              <a:rPr lang="en-US" sz="900" b="1" dirty="0" smtClean="0">
                <a:solidFill>
                  <a:schemeClr val="bg2">
                    <a:lumMod val="50000"/>
                  </a:schemeClr>
                </a:solidFill>
              </a:rPr>
              <a:t>Middleware</a:t>
            </a:r>
            <a:r>
              <a:rPr lang="en-US" sz="900" dirty="0" smtClean="0">
                <a:solidFill>
                  <a:schemeClr val="bg2">
                    <a:lumMod val="50000"/>
                  </a:schemeClr>
                </a:solidFill>
              </a:rPr>
              <a:t> services running on J2EE server cluster</a:t>
            </a:r>
            <a:endParaRPr lang="en-US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8" name="Oval 207"/>
          <p:cNvSpPr/>
          <p:nvPr/>
        </p:nvSpPr>
        <p:spPr>
          <a:xfrm>
            <a:off x="2500620" y="3931127"/>
            <a:ext cx="171358" cy="191971"/>
          </a:xfrm>
          <a:prstGeom prst="ellipse">
            <a:avLst/>
          </a:prstGeom>
          <a:solidFill>
            <a:srgbClr val="BAE33B"/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62500" lnSpcReduction="20000"/>
          </a:bodyPr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4812735" y="5157401"/>
            <a:ext cx="1275911" cy="328999"/>
          </a:xfrm>
          <a:prstGeom prst="rect">
            <a:avLst/>
          </a:prstGeom>
          <a:solidFill>
            <a:srgbClr val="003A5E"/>
          </a:solidFill>
          <a:ln w="3175" cmpd="sng">
            <a:solidFill>
              <a:srgbClr val="68C5F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A7E2FA"/>
                </a:solidFill>
              </a:rPr>
              <a:t>HA &amp; Scalability</a:t>
            </a:r>
            <a:endParaRPr lang="en-US" sz="700" dirty="0">
              <a:solidFill>
                <a:srgbClr val="A7E2FA"/>
              </a:solidFill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4812735" y="4787778"/>
            <a:ext cx="1275911" cy="331734"/>
          </a:xfrm>
          <a:prstGeom prst="rect">
            <a:avLst/>
          </a:prstGeom>
          <a:solidFill>
            <a:srgbClr val="003A5E"/>
          </a:solidFill>
          <a:ln w="3175" cmpd="sng">
            <a:solidFill>
              <a:srgbClr val="68C5F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A7E2FA"/>
                </a:solidFill>
              </a:rPr>
              <a:t>Analytics &amp; Reporting</a:t>
            </a:r>
            <a:endParaRPr lang="en-US" sz="700" dirty="0">
              <a:solidFill>
                <a:srgbClr val="A7E2FA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276600" y="3637527"/>
            <a:ext cx="1350473" cy="1848873"/>
            <a:chOff x="3229404" y="3408927"/>
            <a:chExt cx="1397669" cy="1648597"/>
          </a:xfrm>
          <a:solidFill>
            <a:srgbClr val="E2F9FF"/>
          </a:solidFill>
        </p:grpSpPr>
        <p:sp>
          <p:nvSpPr>
            <p:cNvPr id="24" name="Rectangle 23"/>
            <p:cNvSpPr/>
            <p:nvPr/>
          </p:nvSpPr>
          <p:spPr>
            <a:xfrm>
              <a:off x="3229618" y="3408927"/>
              <a:ext cx="703379" cy="38786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3175" cmpd="sng">
              <a:solidFill>
                <a:srgbClr val="68C5F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S</a:t>
              </a:r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ervices Orchestration</a:t>
              </a:r>
              <a:endParaRPr lang="en-US" sz="700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3944327" y="3408927"/>
              <a:ext cx="674115" cy="38786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3175" cmpd="sng">
              <a:solidFill>
                <a:srgbClr val="68C5F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Device</a:t>
              </a:r>
            </a:p>
            <a:p>
              <a:pPr algn="ctr"/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Detection &amp; Database</a:t>
              </a:r>
              <a:endParaRPr lang="en-US" sz="700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3229618" y="3832832"/>
              <a:ext cx="703380" cy="38786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3175" cmpd="sng">
              <a:solidFill>
                <a:srgbClr val="68C5F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Messaging / Campaign Mgmt.</a:t>
              </a:r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3944327" y="3832832"/>
              <a:ext cx="682746" cy="38786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3175" cmpd="sng">
              <a:solidFill>
                <a:srgbClr val="68C5F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App Distribution/Deployment</a:t>
              </a:r>
              <a:endParaRPr lang="en-US" sz="700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3229404" y="4251316"/>
              <a:ext cx="703381" cy="38786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3175" cmpd="sng">
              <a:solidFill>
                <a:srgbClr val="68C5F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Enterprise Connectors</a:t>
              </a:r>
              <a:endParaRPr lang="en-US" sz="700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3944327" y="4251316"/>
              <a:ext cx="682746" cy="38786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3175" cmpd="sng">
              <a:solidFill>
                <a:srgbClr val="68C5F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Security and IAM Integration</a:t>
              </a:r>
              <a:endParaRPr lang="en-US" sz="700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3234824" y="4669660"/>
              <a:ext cx="697962" cy="38786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3175" cmpd="sng">
              <a:solidFill>
                <a:srgbClr val="68C5F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HA and Scalability</a:t>
              </a:r>
              <a:endParaRPr lang="en-US" sz="700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3944327" y="4669660"/>
              <a:ext cx="682746" cy="38786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3175" cmpd="sng">
              <a:solidFill>
                <a:srgbClr val="68C5F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Reporting &amp;</a:t>
              </a:r>
            </a:p>
            <a:p>
              <a:pPr algn="ctr"/>
              <a:r>
                <a:rPr lang="en-US" sz="7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Analytics</a:t>
              </a:r>
              <a:endParaRPr lang="en-US" sz="700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21" name="Rounded Rectangle 220"/>
          <p:cNvSpPr/>
          <p:nvPr/>
        </p:nvSpPr>
        <p:spPr>
          <a:xfrm>
            <a:off x="6357045" y="4085762"/>
            <a:ext cx="838871" cy="838857"/>
          </a:xfrm>
          <a:prstGeom prst="roundRect">
            <a:avLst/>
          </a:prstGeom>
          <a:solidFill>
            <a:srgbClr val="BAE33B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rtlCol="0" anchor="ctr"/>
          <a:lstStyle/>
          <a:p>
            <a:pPr>
              <a:lnSpc>
                <a:spcPct val="90000"/>
              </a:lnSpc>
            </a:pPr>
            <a:r>
              <a:rPr lang="en-US" sz="900" b="1" dirty="0" smtClean="0"/>
              <a:t>Deploy</a:t>
            </a:r>
            <a:r>
              <a:rPr lang="en-US" sz="900" dirty="0" smtClean="0">
                <a:solidFill>
                  <a:schemeClr val="bg2">
                    <a:lumMod val="50000"/>
                  </a:schemeClr>
                </a:solidFill>
              </a:rPr>
              <a:t> Data sync capabilities for online &amp; offline apps </a:t>
            </a:r>
            <a:endParaRPr lang="en-US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2" name="Oval 211"/>
          <p:cNvSpPr/>
          <p:nvPr/>
        </p:nvSpPr>
        <p:spPr>
          <a:xfrm>
            <a:off x="6714591" y="3945348"/>
            <a:ext cx="171358" cy="191971"/>
          </a:xfrm>
          <a:prstGeom prst="ellipse">
            <a:avLst/>
          </a:prstGeom>
          <a:solidFill>
            <a:srgbClr val="BAE33B"/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47500" lnSpcReduction="20000"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3a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4812735" y="4394071"/>
            <a:ext cx="1275911" cy="343746"/>
          </a:xfrm>
          <a:prstGeom prst="rect">
            <a:avLst/>
          </a:prstGeom>
          <a:solidFill>
            <a:srgbClr val="003A5E"/>
          </a:solidFill>
          <a:ln w="3175" cmpd="sng">
            <a:solidFill>
              <a:srgbClr val="68C5F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rgbClr val="A7E2FA"/>
                </a:solidFill>
              </a:rPr>
              <a:t>Error Handling and Recovery</a:t>
            </a:r>
          </a:p>
        </p:txBody>
      </p:sp>
      <p:sp>
        <p:nvSpPr>
          <p:cNvPr id="199" name="Left-Right Arrow 198"/>
          <p:cNvSpPr/>
          <p:nvPr/>
        </p:nvSpPr>
        <p:spPr>
          <a:xfrm>
            <a:off x="6352549" y="3635425"/>
            <a:ext cx="886451" cy="264643"/>
          </a:xfrm>
          <a:prstGeom prst="leftRightArrow">
            <a:avLst/>
          </a:prstGeom>
          <a:solidFill>
            <a:srgbClr val="0057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Rounded Rectangle 215"/>
          <p:cNvSpPr/>
          <p:nvPr/>
        </p:nvSpPr>
        <p:spPr>
          <a:xfrm>
            <a:off x="3276600" y="2975985"/>
            <a:ext cx="1347764" cy="52792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Kony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Platform Services</a:t>
            </a:r>
            <a:b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050" dirty="0">
                <a:solidFill>
                  <a:srgbClr val="A7E2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Hosted or On-</a:t>
            </a:r>
            <a:r>
              <a:rPr lang="en-US" sz="1050" dirty="0" smtClean="0">
                <a:solidFill>
                  <a:srgbClr val="A7E2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</a:t>
            </a:r>
            <a:endParaRPr lang="en-US" sz="1050" dirty="0">
              <a:solidFill>
                <a:srgbClr val="A7E2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8" name="Rounded Rectangle 217"/>
          <p:cNvSpPr/>
          <p:nvPr/>
        </p:nvSpPr>
        <p:spPr>
          <a:xfrm>
            <a:off x="4800600" y="2971800"/>
            <a:ext cx="1295400" cy="53340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Kony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Sync Services</a:t>
            </a:r>
            <a:b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050" dirty="0" smtClean="0">
                <a:solidFill>
                  <a:srgbClr val="A7E2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Hosted or On-Prem</a:t>
            </a:r>
            <a:endParaRPr lang="en-US" sz="1050" dirty="0">
              <a:solidFill>
                <a:srgbClr val="A7E2F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3" name="Left-Right Arrow 222"/>
          <p:cNvSpPr/>
          <p:nvPr/>
        </p:nvSpPr>
        <p:spPr>
          <a:xfrm>
            <a:off x="2178251" y="3680705"/>
            <a:ext cx="834472" cy="264643"/>
          </a:xfrm>
          <a:prstGeom prst="leftRightArrow">
            <a:avLst/>
          </a:prstGeom>
          <a:solidFill>
            <a:srgbClr val="0057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3311449" y="5521960"/>
            <a:ext cx="2704534" cy="0"/>
          </a:xfrm>
          <a:prstGeom prst="line">
            <a:avLst/>
          </a:prstGeom>
          <a:ln w="3175" cmpd="sng">
            <a:solidFill>
              <a:schemeClr val="bg1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/>
          <p:nvPr/>
        </p:nvCxnSpPr>
        <p:spPr>
          <a:xfrm>
            <a:off x="3338358" y="2188416"/>
            <a:ext cx="2704534" cy="0"/>
          </a:xfrm>
          <a:prstGeom prst="line">
            <a:avLst/>
          </a:prstGeom>
          <a:ln w="3175" cmpd="sng">
            <a:solidFill>
              <a:schemeClr val="bg1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/>
          <p:cNvCxnSpPr/>
          <p:nvPr/>
        </p:nvCxnSpPr>
        <p:spPr>
          <a:xfrm>
            <a:off x="3339796" y="2850884"/>
            <a:ext cx="2704534" cy="0"/>
          </a:xfrm>
          <a:prstGeom prst="line">
            <a:avLst/>
          </a:prstGeom>
          <a:ln w="3175" cmpd="sng">
            <a:solidFill>
              <a:schemeClr val="bg1">
                <a:lumMod val="5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>
            <a:off x="4724400" y="3048000"/>
            <a:ext cx="0" cy="2362200"/>
          </a:xfrm>
          <a:prstGeom prst="line">
            <a:avLst/>
          </a:prstGeom>
          <a:ln w="3175" cmpd="sng">
            <a:solidFill>
              <a:schemeClr val="accent2">
                <a:lumMod val="60000"/>
                <a:lumOff val="40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1" name="Group 150"/>
          <p:cNvGrpSpPr/>
          <p:nvPr/>
        </p:nvGrpSpPr>
        <p:grpSpPr>
          <a:xfrm>
            <a:off x="8382002" y="4084873"/>
            <a:ext cx="457198" cy="908987"/>
            <a:chOff x="5181600" y="4114801"/>
            <a:chExt cx="542142" cy="1077870"/>
          </a:xfrm>
        </p:grpSpPr>
        <p:sp>
          <p:nvSpPr>
            <p:cNvPr id="155" name="Rectangle 154"/>
            <p:cNvSpPr/>
            <p:nvPr/>
          </p:nvSpPr>
          <p:spPr>
            <a:xfrm>
              <a:off x="5181600" y="4898922"/>
              <a:ext cx="542142" cy="293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50000"/>
                    </a:schemeClr>
                  </a:solidFill>
                </a:rPr>
                <a:t>Kiosk</a:t>
              </a:r>
              <a:endParaRPr lang="en-US" sz="12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168" name="Group 167"/>
            <p:cNvGrpSpPr/>
            <p:nvPr/>
          </p:nvGrpSpPr>
          <p:grpSpPr>
            <a:xfrm>
              <a:off x="5257800" y="4114801"/>
              <a:ext cx="385661" cy="860320"/>
              <a:chOff x="5257800" y="4114801"/>
              <a:chExt cx="385661" cy="860320"/>
            </a:xfrm>
          </p:grpSpPr>
          <p:pic>
            <p:nvPicPr>
              <p:cNvPr id="178" name="Picture 177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57800" y="4114801"/>
                <a:ext cx="385661" cy="860320"/>
              </a:xfrm>
              <a:prstGeom prst="rect">
                <a:avLst/>
              </a:prstGeom>
            </p:spPr>
          </p:pic>
          <p:pic>
            <p:nvPicPr>
              <p:cNvPr id="180" name="Picture 179" descr="Flowers.png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403694" y="4191000"/>
                <a:ext cx="129573" cy="141668"/>
              </a:xfrm>
              <a:prstGeom prst="rect">
                <a:avLst/>
              </a:prstGeom>
            </p:spPr>
          </p:pic>
        </p:grpSp>
      </p:grpSp>
      <p:sp>
        <p:nvSpPr>
          <p:cNvPr id="11" name="Rectangle 10"/>
          <p:cNvSpPr/>
          <p:nvPr/>
        </p:nvSpPr>
        <p:spPr>
          <a:xfrm>
            <a:off x="228600" y="990600"/>
            <a:ext cx="1676400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Heterogeneous Data Sources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7319205" y="990600"/>
            <a:ext cx="1676400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/>
              <a:t>Output</a:t>
            </a:r>
            <a:endParaRPr lang="en-US" sz="1400" b="1" dirty="0"/>
          </a:p>
        </p:txBody>
      </p:sp>
      <p:sp>
        <p:nvSpPr>
          <p:cNvPr id="148" name="Rounded Rectangle 147"/>
          <p:cNvSpPr/>
          <p:nvPr/>
        </p:nvSpPr>
        <p:spPr>
          <a:xfrm>
            <a:off x="3276600" y="2133601"/>
            <a:ext cx="2819400" cy="38100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Kony Studio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3276600" y="2514600"/>
            <a:ext cx="2819400" cy="381000"/>
          </a:xfrm>
          <a:prstGeom prst="roundRect">
            <a:avLst/>
          </a:prstGeom>
          <a:solidFill>
            <a:srgbClr val="BAE33B"/>
          </a:solidFill>
          <a:ln w="6350" cmpd="sng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rtlCol="0" anchor="ctr"/>
          <a:lstStyle/>
          <a:p>
            <a:pPr>
              <a:lnSpc>
                <a:spcPct val="90000"/>
              </a:lnSpc>
            </a:pPr>
            <a:r>
              <a:rPr lang="en-US" sz="900" b="1" dirty="0"/>
              <a:t>Develop</a:t>
            </a:r>
            <a:r>
              <a:rPr lang="en-US" sz="900" dirty="0"/>
              <a:t> 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</a:rPr>
              <a:t>- Multi-channel app development with single code base</a:t>
            </a:r>
          </a:p>
        </p:txBody>
      </p:sp>
      <p:sp>
        <p:nvSpPr>
          <p:cNvPr id="157" name="Oval 156"/>
          <p:cNvSpPr/>
          <p:nvPr/>
        </p:nvSpPr>
        <p:spPr>
          <a:xfrm>
            <a:off x="3352800" y="2209800"/>
            <a:ext cx="171358" cy="191971"/>
          </a:xfrm>
          <a:prstGeom prst="ellipse">
            <a:avLst/>
          </a:prstGeom>
          <a:solidFill>
            <a:srgbClr val="BAE33B"/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62500" lnSpcReduction="20000"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6" name="Rounded Rectangle 165"/>
          <p:cNvSpPr/>
          <p:nvPr/>
        </p:nvSpPr>
        <p:spPr>
          <a:xfrm>
            <a:off x="3276600" y="5964338"/>
            <a:ext cx="2819400" cy="381000"/>
          </a:xfrm>
          <a:prstGeom prst="roundRect">
            <a:avLst/>
          </a:prstGeom>
          <a:solidFill>
            <a:srgbClr val="BAE33B"/>
          </a:solidFill>
          <a:ln w="6350" cmpd="sng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rtlCol="0" anchor="ctr"/>
          <a:lstStyle/>
          <a:p>
            <a:pPr>
              <a:lnSpc>
                <a:spcPct val="90000"/>
              </a:lnSpc>
            </a:pPr>
            <a:r>
              <a:rPr lang="en-US" sz="900" b="1" dirty="0"/>
              <a:t>Manage </a:t>
            </a:r>
            <a:r>
              <a:rPr lang="en-US" sz="900" dirty="0"/>
              <a:t>-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</a:rPr>
              <a:t>Full suite of app, device and content management tools</a:t>
            </a:r>
          </a:p>
        </p:txBody>
      </p:sp>
      <p:sp>
        <p:nvSpPr>
          <p:cNvPr id="184" name="Oval 183"/>
          <p:cNvSpPr/>
          <p:nvPr/>
        </p:nvSpPr>
        <p:spPr>
          <a:xfrm>
            <a:off x="3353875" y="5705983"/>
            <a:ext cx="171358" cy="191971"/>
          </a:xfrm>
          <a:prstGeom prst="ellipse">
            <a:avLst/>
          </a:prstGeom>
          <a:solidFill>
            <a:srgbClr val="BAE33B"/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fontScale="62500" lnSpcReduction="20000"/>
          </a:bodyPr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429000" y="942201"/>
            <a:ext cx="259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97B9CA"/>
                </a:solidFill>
              </a:rPr>
              <a:t>THE KONY PLATFORM</a:t>
            </a:r>
            <a:endParaRPr lang="en-US" sz="1200" dirty="0">
              <a:solidFill>
                <a:srgbClr val="97B9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7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92" grpId="0" animBg="1"/>
      <p:bldP spid="193" grpId="0" animBg="1"/>
      <p:bldP spid="219" grpId="0" animBg="1"/>
      <p:bldP spid="204" grpId="0" animBg="1"/>
      <p:bldP spid="222" grpId="0" animBg="1"/>
      <p:bldP spid="208" grpId="0" animBg="1"/>
      <p:bldP spid="221" grpId="0" animBg="1"/>
      <p:bldP spid="212" grpId="0" animBg="1"/>
      <p:bldP spid="199" grpId="0" animBg="1"/>
      <p:bldP spid="223" grpId="0" animBg="1"/>
      <p:bldP spid="156" grpId="0" animBg="1"/>
      <p:bldP spid="157" grpId="0" animBg="1"/>
      <p:bldP spid="166" grpId="0" animBg="1"/>
      <p:bldP spid="18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 descr="Orange-BG.pn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1531" y="0"/>
            <a:ext cx="91755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96975"/>
          </a:xfrm>
        </p:spPr>
        <p:txBody>
          <a:bodyPr/>
          <a:lstStyle/>
          <a:p>
            <a:r>
              <a:rPr lang="en-US" sz="6000" dirty="0" smtClean="0">
                <a:solidFill>
                  <a:schemeClr val="bg1"/>
                </a:solidFill>
              </a:rPr>
              <a:t>Why Kony Apps for Insurance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02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N9019251_blurred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2233083"/>
          </a:xfrm>
          <a:prstGeom prst="rect">
            <a:avLst/>
          </a:prstGeom>
          <a:gradFill>
            <a:gsLst>
              <a:gs pos="0">
                <a:schemeClr val="tx1">
                  <a:lumMod val="50000"/>
                </a:schemeClr>
              </a:gs>
              <a:gs pos="100000">
                <a:schemeClr val="tx1">
                  <a:lumMod val="5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09600" y="1241613"/>
            <a:ext cx="7924800" cy="4343400"/>
          </a:xfrm>
          <a:prstGeom prst="roundRect">
            <a:avLst>
              <a:gd name="adj" fmla="val 3264"/>
            </a:avLst>
          </a:prstGeom>
          <a:solidFill>
            <a:schemeClr val="bg1">
              <a:alpha val="65000"/>
            </a:schemeClr>
          </a:solidFill>
          <a:ln w="6350">
            <a:solidFill>
              <a:schemeClr val="bg1"/>
            </a:solidFill>
          </a:ln>
          <a:effectLst>
            <a:outerShdw blurRad="190500" dir="2700000" algn="tl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81000" y="5729566"/>
            <a:ext cx="8382000" cy="442634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6350">
            <a:noFill/>
          </a:ln>
          <a:effectLst>
            <a:outerShdw blurRad="190500" dir="2700000" algn="tl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srgbClr val="FFFFFF"/>
                </a:solidFill>
              </a:rPr>
              <a:t>Public Cloud		Hybrid Hosting		On-Premises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z="3600" b="0" dirty="0" smtClean="0">
                <a:solidFill>
                  <a:srgbClr val="FFFFFF"/>
                </a:solidFill>
              </a:rPr>
              <a:t>Kony Multi-Channel Experience Cloud</a:t>
            </a:r>
            <a:endParaRPr lang="en-US" sz="3600" b="0" dirty="0">
              <a:solidFill>
                <a:srgbClr val="FFFFFF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352800" y="3000022"/>
            <a:ext cx="2450592" cy="1504876"/>
            <a:chOff x="3346704" y="2971800"/>
            <a:chExt cx="2450592" cy="1504876"/>
          </a:xfrm>
        </p:grpSpPr>
        <p:sp>
          <p:nvSpPr>
            <p:cNvPr id="18" name="Rectangle 17"/>
            <p:cNvSpPr/>
            <p:nvPr/>
          </p:nvSpPr>
          <p:spPr>
            <a:xfrm>
              <a:off x="3346704" y="2971800"/>
              <a:ext cx="2450592" cy="1504876"/>
            </a:xfrm>
            <a:prstGeom prst="rect">
              <a:avLst/>
            </a:prstGeom>
            <a:solidFill>
              <a:srgbClr val="00A3D9"/>
            </a:solidFill>
            <a:ln w="6350">
              <a:solidFill>
                <a:schemeClr val="bg1"/>
              </a:solidFill>
            </a:ln>
            <a:effectLst>
              <a:outerShdw blurRad="127000" dir="2700000" algn="tl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0" bIns="91440" rtlCol="0" anchor="b"/>
            <a:lstStyle/>
            <a:p>
              <a:pPr algn="ctr" defTabSz="457200">
                <a:lnSpc>
                  <a:spcPct val="80000"/>
                </a:lnSpc>
              </a:pPr>
              <a:r>
                <a:rPr lang="en-US" sz="2000" dirty="0" smtClean="0">
                  <a:solidFill>
                    <a:srgbClr val="FFFFFF"/>
                  </a:solidFill>
                </a:rPr>
                <a:t>Kony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Development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pPr algn="ctr" defTabSz="457200">
                <a:lnSpc>
                  <a:spcPct val="80000"/>
                </a:lnSpc>
              </a:pPr>
              <a:r>
                <a:rPr lang="en-US" sz="2000" dirty="0">
                  <a:solidFill>
                    <a:srgbClr val="FFFFFF"/>
                  </a:solidFill>
                </a:rPr>
                <a:t>Cloud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4660" y="3124200"/>
              <a:ext cx="614680" cy="614680"/>
            </a:xfrm>
            <a:prstGeom prst="rect">
              <a:avLst/>
            </a:prstGeom>
            <a:ln w="22225" cap="rnd">
              <a:noFill/>
            </a:ln>
          </p:spPr>
        </p:pic>
      </p:grpSp>
      <p:grpSp>
        <p:nvGrpSpPr>
          <p:cNvPr id="13" name="Group 12"/>
          <p:cNvGrpSpPr/>
          <p:nvPr/>
        </p:nvGrpSpPr>
        <p:grpSpPr>
          <a:xfrm>
            <a:off x="762000" y="3000022"/>
            <a:ext cx="2450592" cy="1504876"/>
            <a:chOff x="762000" y="2971800"/>
            <a:chExt cx="2450592" cy="1504876"/>
          </a:xfrm>
          <a:solidFill>
            <a:srgbClr val="00A3D9"/>
          </a:solidFill>
        </p:grpSpPr>
        <p:sp>
          <p:nvSpPr>
            <p:cNvPr id="12" name="Rectangle 11"/>
            <p:cNvSpPr/>
            <p:nvPr/>
          </p:nvSpPr>
          <p:spPr>
            <a:xfrm>
              <a:off x="762000" y="2971800"/>
              <a:ext cx="2450592" cy="1504876"/>
            </a:xfrm>
            <a:prstGeom prst="rect">
              <a:avLst/>
            </a:prstGeom>
            <a:grpFill/>
            <a:ln w="6350">
              <a:solidFill>
                <a:schemeClr val="bg1"/>
              </a:solidFill>
            </a:ln>
            <a:effectLst>
              <a:outerShdw blurRad="127000" dir="2700000" algn="tl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0" bIns="91440" rtlCol="0" anchor="b"/>
            <a:lstStyle/>
            <a:p>
              <a:pPr algn="ctr" defTabSz="457200">
                <a:lnSpc>
                  <a:spcPct val="80000"/>
                </a:lnSpc>
              </a:pPr>
              <a:r>
                <a:rPr lang="en-US" sz="2000" dirty="0" smtClean="0">
                  <a:solidFill>
                    <a:srgbClr val="FFFFFF"/>
                  </a:solidFill>
                </a:rPr>
                <a:t>Kony </a:t>
              </a:r>
              <a:r>
                <a:rPr lang="en-US" sz="2000" b="1" dirty="0">
                  <a:solidFill>
                    <a:srgbClr val="FFFFFF"/>
                  </a:solidFill>
                </a:rPr>
                <a:t>Visualization</a:t>
              </a:r>
            </a:p>
            <a:p>
              <a:pPr algn="ctr" defTabSz="457200">
                <a:lnSpc>
                  <a:spcPct val="80000"/>
                </a:lnSpc>
              </a:pPr>
              <a:r>
                <a:rPr lang="en-US" sz="2000" dirty="0">
                  <a:solidFill>
                    <a:srgbClr val="FFFFFF"/>
                  </a:solidFill>
                </a:rPr>
                <a:t>Cloud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9956" y="3124200"/>
              <a:ext cx="614680" cy="614680"/>
            </a:xfrm>
            <a:prstGeom prst="rect">
              <a:avLst/>
            </a:prstGeom>
            <a:grpFill/>
            <a:ln w="22225" cap="rnd">
              <a:noFill/>
            </a:ln>
          </p:spPr>
        </p:pic>
      </p:grpSp>
      <p:grpSp>
        <p:nvGrpSpPr>
          <p:cNvPr id="6" name="Group 5"/>
          <p:cNvGrpSpPr/>
          <p:nvPr/>
        </p:nvGrpSpPr>
        <p:grpSpPr>
          <a:xfrm>
            <a:off x="761999" y="1480952"/>
            <a:ext cx="7620001" cy="1414648"/>
            <a:chOff x="761999" y="2009300"/>
            <a:chExt cx="7620001" cy="853148"/>
          </a:xfrm>
        </p:grpSpPr>
        <p:sp>
          <p:nvSpPr>
            <p:cNvPr id="8" name="Rectangle 7"/>
            <p:cNvSpPr/>
            <p:nvPr/>
          </p:nvSpPr>
          <p:spPr>
            <a:xfrm>
              <a:off x="761999" y="2009300"/>
              <a:ext cx="7620001" cy="853148"/>
            </a:xfrm>
            <a:prstGeom prst="rect">
              <a:avLst/>
            </a:prstGeom>
            <a:solidFill>
              <a:srgbClr val="00A3D9"/>
            </a:solidFill>
            <a:ln w="6350">
              <a:solidFill>
                <a:schemeClr val="bg1"/>
              </a:solidFill>
            </a:ln>
            <a:effectLst>
              <a:outerShdw blurRad="127000" dir="2700000" algn="tl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822960" rIns="0" bIns="137160" rtlCol="0" anchor="t"/>
            <a:lstStyle/>
            <a:p>
              <a:pPr algn="ctr" defTabSz="457200"/>
              <a:r>
                <a:rPr lang="en-US" sz="1400" dirty="0" smtClean="0">
                  <a:solidFill>
                    <a:srgbClr val="FFFFFF"/>
                  </a:solidFill>
                </a:rPr>
                <a:t/>
              </a:r>
              <a:br>
                <a:rPr lang="en-US" sz="1400" dirty="0" smtClean="0">
                  <a:solidFill>
                    <a:srgbClr val="FFFFFF"/>
                  </a:solidFill>
                </a:rPr>
              </a:br>
              <a:r>
                <a:rPr lang="en-US" sz="2000" dirty="0" smtClean="0">
                  <a:solidFill>
                    <a:srgbClr val="FFFFFF"/>
                  </a:solidFill>
                </a:rPr>
                <a:t>Kony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Apps</a:t>
              </a:r>
              <a:r>
                <a:rPr lang="en-US" sz="2000" dirty="0" smtClean="0">
                  <a:solidFill>
                    <a:srgbClr val="FFFFFF"/>
                  </a:solidFill>
                </a:rPr>
                <a:t> </a:t>
              </a:r>
              <a:r>
                <a:rPr lang="en-US" sz="2000" dirty="0">
                  <a:solidFill>
                    <a:srgbClr val="FFFFFF"/>
                  </a:solidFill>
                </a:rPr>
                <a:t>Cloud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6253" y="2112604"/>
              <a:ext cx="676147" cy="407772"/>
            </a:xfrm>
            <a:prstGeom prst="rect">
              <a:avLst/>
            </a:prstGeom>
            <a:ln w="22225" cap="rnd">
              <a:noFill/>
            </a:ln>
          </p:spPr>
        </p:pic>
      </p:grpSp>
      <p:sp>
        <p:nvSpPr>
          <p:cNvPr id="10" name="Rectangle 9"/>
          <p:cNvSpPr/>
          <p:nvPr/>
        </p:nvSpPr>
        <p:spPr>
          <a:xfrm>
            <a:off x="771844" y="2414781"/>
            <a:ext cx="7598664" cy="470973"/>
          </a:xfrm>
          <a:prstGeom prst="rect">
            <a:avLst/>
          </a:prstGeom>
          <a:solidFill>
            <a:srgbClr val="1291D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49690" y="2528169"/>
            <a:ext cx="1752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lnSpc>
                <a:spcPct val="70000"/>
              </a:lnSpc>
            </a:pPr>
            <a:r>
              <a:rPr lang="en-US" sz="1600" dirty="0" smtClean="0">
                <a:solidFill>
                  <a:srgbClr val="FFFFFF">
                    <a:lumMod val="95000"/>
                  </a:srgbClr>
                </a:solidFill>
              </a:rPr>
              <a:t>Customer Apps</a:t>
            </a:r>
            <a:endParaRPr lang="en-US" sz="1600" dirty="0">
              <a:solidFill>
                <a:srgbClr val="FFFFFF">
                  <a:lumMod val="95000"/>
                </a:srgb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865880" y="2528169"/>
            <a:ext cx="1752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lnSpc>
                <a:spcPct val="70000"/>
              </a:lnSpc>
            </a:pPr>
            <a:r>
              <a:rPr lang="en-US" sz="1600" dirty="0" smtClean="0">
                <a:solidFill>
                  <a:srgbClr val="FFFFFF">
                    <a:lumMod val="95000"/>
                  </a:srgbClr>
                </a:solidFill>
              </a:rPr>
              <a:t>Enterprise Apps</a:t>
            </a:r>
            <a:endParaRPr lang="en-US" sz="1600" dirty="0">
              <a:solidFill>
                <a:srgbClr val="FFFFFF">
                  <a:lumMod val="95000"/>
                </a:srgb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275375" y="2528169"/>
            <a:ext cx="20594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lnSpc>
                <a:spcPct val="70000"/>
              </a:lnSpc>
            </a:pPr>
            <a:r>
              <a:rPr lang="en-US" sz="1600" dirty="0" smtClean="0">
                <a:solidFill>
                  <a:srgbClr val="FFFFFF">
                    <a:lumMod val="95000"/>
                  </a:srgbClr>
                </a:solidFill>
              </a:rPr>
              <a:t>SaaS</a:t>
            </a:r>
            <a:r>
              <a:rPr lang="en-US" sz="1600" dirty="0">
                <a:solidFill>
                  <a:srgbClr val="FFFFFF">
                    <a:lumMod val="95000"/>
                  </a:srgbClr>
                </a:solidFill>
              </a:rPr>
              <a:t> </a:t>
            </a:r>
            <a:r>
              <a:rPr lang="en-US" sz="1600" dirty="0" smtClean="0">
                <a:solidFill>
                  <a:srgbClr val="FFFFFF">
                    <a:lumMod val="95000"/>
                  </a:srgbClr>
                </a:solidFill>
              </a:rPr>
              <a:t>Foundation </a:t>
            </a:r>
            <a:endParaRPr lang="en-US" sz="1600" dirty="0">
              <a:solidFill>
                <a:srgbClr val="FFFFFF">
                  <a:lumMod val="95000"/>
                </a:srgbClr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462" y="2462837"/>
            <a:ext cx="375738" cy="375738"/>
          </a:xfrm>
          <a:prstGeom prst="rect">
            <a:avLst/>
          </a:prstGeom>
          <a:effectLst/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200" y="2494301"/>
            <a:ext cx="299538" cy="299538"/>
          </a:xfrm>
          <a:prstGeom prst="rect">
            <a:avLst/>
          </a:prstGeom>
          <a:effectLst/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104" y="2497679"/>
            <a:ext cx="340896" cy="340896"/>
          </a:xfrm>
          <a:prstGeom prst="rect">
            <a:avLst/>
          </a:prstGeom>
          <a:effectLst/>
        </p:spPr>
      </p:pic>
      <p:sp>
        <p:nvSpPr>
          <p:cNvPr id="28" name="Rectangle 27"/>
          <p:cNvSpPr/>
          <p:nvPr/>
        </p:nvSpPr>
        <p:spPr>
          <a:xfrm>
            <a:off x="761999" y="4598217"/>
            <a:ext cx="7620001" cy="725938"/>
          </a:xfrm>
          <a:prstGeom prst="rect">
            <a:avLst/>
          </a:prstGeom>
          <a:solidFill>
            <a:srgbClr val="00A3D9"/>
          </a:solidFill>
          <a:ln w="6350">
            <a:solidFill>
              <a:schemeClr val="bg1"/>
            </a:solidFill>
          </a:ln>
          <a:effectLst>
            <a:outerShdw blurRad="127000" dir="2700000" algn="tl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bIns="137160" rtlCol="0" anchor="ctr"/>
          <a:lstStyle/>
          <a:p>
            <a:pPr algn="ctr" defTabSz="457200"/>
            <a:r>
              <a:rPr lang="en-US" sz="2000" dirty="0">
                <a:solidFill>
                  <a:srgbClr val="FFFFFF"/>
                </a:solidFill>
              </a:rPr>
              <a:t>Kony </a:t>
            </a:r>
            <a:r>
              <a:rPr lang="en-US" sz="2000" b="1" dirty="0">
                <a:solidFill>
                  <a:srgbClr val="FFFFFF"/>
                </a:solidFill>
              </a:rPr>
              <a:t>Cloud Foundation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933440" y="3000022"/>
            <a:ext cx="2450592" cy="1504876"/>
            <a:chOff x="5931408" y="2971800"/>
            <a:chExt cx="2450592" cy="1504876"/>
          </a:xfrm>
        </p:grpSpPr>
        <p:sp>
          <p:nvSpPr>
            <p:cNvPr id="16" name="Rectangle 15"/>
            <p:cNvSpPr/>
            <p:nvPr/>
          </p:nvSpPr>
          <p:spPr>
            <a:xfrm>
              <a:off x="5931408" y="2971800"/>
              <a:ext cx="2450592" cy="1504876"/>
            </a:xfrm>
            <a:prstGeom prst="rect">
              <a:avLst/>
            </a:prstGeom>
            <a:solidFill>
              <a:srgbClr val="00A3D9"/>
            </a:solidFill>
            <a:ln w="6350">
              <a:solidFill>
                <a:schemeClr val="bg1"/>
              </a:solidFill>
            </a:ln>
            <a:effectLst>
              <a:outerShdw blurRad="127000" dir="2700000" algn="tl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0" bIns="91440" rtlCol="0" anchor="b"/>
            <a:lstStyle/>
            <a:p>
              <a:pPr algn="ctr" defTabSz="457200">
                <a:lnSpc>
                  <a:spcPct val="80000"/>
                </a:lnSpc>
              </a:pPr>
              <a:r>
                <a:rPr lang="en-US" sz="2000" dirty="0" smtClean="0">
                  <a:solidFill>
                    <a:srgbClr val="FFFFFF"/>
                  </a:solidFill>
                </a:rPr>
                <a:t>Kony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Management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pPr algn="ctr" defTabSz="457200">
                <a:lnSpc>
                  <a:spcPct val="80000"/>
                </a:lnSpc>
              </a:pPr>
              <a:r>
                <a:rPr lang="en-US" sz="2000" dirty="0">
                  <a:solidFill>
                    <a:srgbClr val="FFFFFF"/>
                  </a:solidFill>
                </a:rPr>
                <a:t>Cloud</a:t>
              </a: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9364" y="3124200"/>
              <a:ext cx="614680" cy="614680"/>
            </a:xfrm>
            <a:prstGeom prst="rect">
              <a:avLst/>
            </a:prstGeom>
            <a:ln w="22225" cap="rnd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7281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6" grpId="0"/>
      <p:bldP spid="29" grpId="0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50"/>
          <a:stretch/>
        </p:blipFill>
        <p:spPr>
          <a:xfrm>
            <a:off x="304799" y="2005424"/>
            <a:ext cx="8547387" cy="2920582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Kony Experience Platform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83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381000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94B83"/>
                </a:solidFill>
                <a:latin typeface="+mj-lt"/>
                <a:ea typeface="MS PGothic" pitchFamily="34" charset="-128"/>
                <a:cs typeface="Arial" pitchFamily="34" charset="0"/>
              </a:rPr>
              <a:t>Kony enables complete </a:t>
            </a:r>
            <a:r>
              <a:rPr lang="en-US" sz="2800" b="1" dirty="0" smtClean="0">
                <a:solidFill>
                  <a:srgbClr val="094B83"/>
                </a:solidFill>
                <a:latin typeface="+mj-lt"/>
                <a:ea typeface="MS PGothic" pitchFamily="34" charset="-128"/>
                <a:cs typeface="Arial" pitchFamily="34" charset="0"/>
              </a:rPr>
              <a:t>security for mobile Insurance</a:t>
            </a:r>
            <a:endParaRPr lang="en-US" sz="2800" b="1" dirty="0">
              <a:solidFill>
                <a:srgbClr val="094B83"/>
              </a:solidFill>
              <a:latin typeface="+mj-lt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0" y="2057400"/>
            <a:ext cx="4114800" cy="286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lang="en-US" dirty="0" smtClean="0"/>
              <a:t>Multi</a:t>
            </a:r>
            <a:r>
              <a:rPr lang="en-US" dirty="0"/>
              <a:t>-factor authentication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/>
              <a:t>No sensitive data is stored/logged on client or server side.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/>
              <a:t>Account numbers are masked and displayed.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/>
              <a:t>Session Time Outs and Invalidation at client and server side.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/>
              <a:t>Other Security and EH (Ethical Hacking) Best practices.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/>
              <a:t>Device Registration</a:t>
            </a:r>
          </a:p>
        </p:txBody>
      </p:sp>
      <p:pic>
        <p:nvPicPr>
          <p:cNvPr id="4" name="Picture 3" descr="shiel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76400"/>
            <a:ext cx="37465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4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164840" y="1507330"/>
            <a:ext cx="5445760" cy="4796530"/>
            <a:chOff x="3164840" y="1507330"/>
            <a:chExt cx="5445760" cy="4796530"/>
          </a:xfrm>
          <a:gradFill flip="none" rotWithShape="1">
            <a:gsLst>
              <a:gs pos="0">
                <a:srgbClr val="CCDAE9"/>
              </a:gs>
              <a:gs pos="100000">
                <a:srgbClr val="CCDAE9">
                  <a:alpha val="0"/>
                </a:srgbClr>
              </a:gs>
            </a:gsLst>
            <a:lin ang="5400000" scaled="0"/>
            <a:tileRect/>
          </a:gradFill>
        </p:grpSpPr>
        <p:sp>
          <p:nvSpPr>
            <p:cNvPr id="60" name="Rectangle 59"/>
            <p:cNvSpPr/>
            <p:nvPr/>
          </p:nvSpPr>
          <p:spPr>
            <a:xfrm>
              <a:off x="3164840" y="1507330"/>
              <a:ext cx="595463" cy="479653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6" tIns="45714" rIns="91426" bIns="45714" rtlCol="0" anchor="ctr"/>
            <a:lstStyle/>
            <a:p>
              <a:pPr algn="ctr"/>
              <a:endParaRPr lang="en-US" sz="3600" b="1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3857739" y="1507330"/>
              <a:ext cx="595463" cy="479653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6" tIns="45714" rIns="91426" bIns="45714" rtlCol="0" anchor="ctr"/>
            <a:lstStyle/>
            <a:p>
              <a:pPr algn="ctr"/>
              <a:endParaRPr lang="en-US" sz="3600" b="1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550639" y="1507330"/>
              <a:ext cx="595463" cy="479653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6" tIns="45714" rIns="91426" bIns="45714" rtlCol="0" anchor="ctr"/>
            <a:lstStyle/>
            <a:p>
              <a:pPr algn="ctr"/>
              <a:endParaRPr lang="en-US" sz="3600" b="1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243538" y="1507330"/>
              <a:ext cx="595463" cy="479653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6" tIns="45714" rIns="91426" bIns="45714" rtlCol="0" anchor="ctr"/>
            <a:lstStyle/>
            <a:p>
              <a:pPr algn="ctr"/>
              <a:endParaRPr lang="en-US" sz="3600" b="1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5936438" y="1507330"/>
              <a:ext cx="595463" cy="479653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6" tIns="45714" rIns="91426" bIns="45714" rtlCol="0" anchor="ctr"/>
            <a:lstStyle/>
            <a:p>
              <a:pPr algn="ctr"/>
              <a:endParaRPr lang="en-US" sz="3600" b="1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629337" y="1507330"/>
              <a:ext cx="595463" cy="479653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6" tIns="45714" rIns="91426" bIns="45714" rtlCol="0" anchor="ctr"/>
            <a:lstStyle/>
            <a:p>
              <a:pPr algn="ctr"/>
              <a:endParaRPr lang="en-US" sz="3600" b="1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7322237" y="1507330"/>
              <a:ext cx="595463" cy="479653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6" tIns="45714" rIns="91426" bIns="45714" rtlCol="0" anchor="ctr"/>
            <a:lstStyle/>
            <a:p>
              <a:pPr algn="ctr"/>
              <a:endParaRPr lang="en-US" sz="3600" b="1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8015137" y="1507330"/>
              <a:ext cx="595463" cy="479653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6" tIns="45714" rIns="91426" bIns="45714" rtlCol="0" anchor="ctr"/>
            <a:lstStyle/>
            <a:p>
              <a:pPr algn="ctr"/>
              <a:endParaRPr lang="en-US" sz="3600" b="1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433080" y="1986889"/>
            <a:ext cx="490461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cs typeface="Arial" pitchFamily="34" charset="0"/>
              </a:rPr>
              <a:t>4.x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72359" y="1986889"/>
            <a:ext cx="614273" cy="400097"/>
          </a:xfrm>
          <a:prstGeom prst="rect">
            <a:avLst/>
          </a:prstGeom>
          <a:noFill/>
        </p:spPr>
        <p:txBody>
          <a:bodyPr wrap="square" lIns="91426" tIns="45714" rIns="91426" bIns="45714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cs typeface="Arial" pitchFamily="34" charset="0"/>
              </a:rPr>
              <a:t>5.x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65262" y="1037829"/>
            <a:ext cx="683971" cy="292376"/>
          </a:xfrm>
          <a:prstGeom prst="rect">
            <a:avLst/>
          </a:prstGeom>
          <a:solidFill>
            <a:schemeClr val="accent5"/>
          </a:solidFill>
        </p:spPr>
        <p:txBody>
          <a:bodyPr wrap="square" lIns="91426" tIns="45714" rIns="91426" bIns="45714" rtlCol="0">
            <a:spAutoFit/>
          </a:bodyPr>
          <a:lstStyle/>
          <a:p>
            <a:pPr algn="ctr"/>
            <a:r>
              <a:rPr lang="en-US" sz="1300" b="1" dirty="0" smtClean="0">
                <a:solidFill>
                  <a:srgbClr val="FFFFFF"/>
                </a:solidFill>
                <a:cs typeface="Arial" pitchFamily="34" charset="0"/>
              </a:rPr>
              <a:t>Today</a:t>
            </a:r>
            <a:endParaRPr lang="en-US" sz="1300" b="1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931819" y="1496089"/>
            <a:ext cx="0" cy="4672494"/>
          </a:xfrm>
          <a:prstGeom prst="line">
            <a:avLst/>
          </a:prstGeom>
          <a:ln>
            <a:solidFill>
              <a:srgbClr val="0A9C4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228179" y="2913603"/>
            <a:ext cx="509371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cs typeface="Arial" pitchFamily="34" charset="0"/>
              </a:rPr>
              <a:t>3.0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433080" y="3850435"/>
            <a:ext cx="509371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2000" dirty="0" smtClean="0">
                <a:solidFill>
                  <a:srgbClr val="FFFFFF"/>
                </a:solidFill>
                <a:cs typeface="Arial" pitchFamily="34" charset="0"/>
              </a:rPr>
              <a:t>6.0</a:t>
            </a:r>
            <a:endParaRPr lang="en-US" sz="20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28179" y="3850435"/>
            <a:ext cx="509371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2000" dirty="0" smtClean="0">
                <a:solidFill>
                  <a:srgbClr val="FFFFFF"/>
                </a:solidFill>
                <a:cs typeface="Arial" pitchFamily="34" charset="0"/>
              </a:rPr>
              <a:t>7.0</a:t>
            </a:r>
            <a:endParaRPr lang="en-US" sz="20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Kony SLA: Future Proofing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86839" y="4510924"/>
            <a:ext cx="8686800" cy="1588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EDF2F8">
                    <a:alpha val="0"/>
                  </a:srgbClr>
                </a:gs>
                <a:gs pos="100000">
                  <a:srgbClr val="EDF2F8"/>
                </a:gs>
              </a:gsLst>
              <a:lin ang="0" scaled="1"/>
              <a:tileRect/>
            </a:gradFill>
            <a:headEnd type="none" w="med" len="med"/>
            <a:tailEnd type="arrow" w="lg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161364" y="3588962"/>
            <a:ext cx="8686800" cy="1588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EDF2F8">
                    <a:alpha val="0"/>
                  </a:srgbClr>
                </a:gs>
                <a:gs pos="100000">
                  <a:srgbClr val="EDF2F8"/>
                </a:gs>
              </a:gsLst>
              <a:lin ang="0" scaled="1"/>
              <a:tileRect/>
            </a:gradFill>
            <a:headEnd type="none" w="med" len="med"/>
            <a:tailEnd type="arrow" w="lg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9"/>
          <p:cNvSpPr>
            <a:spLocks noChangeArrowheads="1"/>
          </p:cNvSpPr>
          <p:nvPr/>
        </p:nvSpPr>
        <p:spPr bwMode="auto">
          <a:xfrm>
            <a:off x="120594" y="1295400"/>
            <a:ext cx="8933688" cy="397564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rgbClr val="006097"/>
              </a:solidFill>
              <a:cs typeface="Arial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44346" y="1267486"/>
            <a:ext cx="2536826" cy="442674"/>
          </a:xfrm>
          <a:prstGeom prst="round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cs typeface="Arial" pitchFamily="34" charset="0"/>
              </a:rPr>
              <a:t>Kony Platform Version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92070" y="1290249"/>
            <a:ext cx="513128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cs typeface="Arial" pitchFamily="34" charset="0"/>
              </a:rPr>
              <a:t>3.0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268345" y="1290249"/>
            <a:ext cx="513128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cs typeface="Arial" pitchFamily="34" charset="0"/>
              </a:rPr>
              <a:t>3.5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931494" y="2913603"/>
            <a:ext cx="509371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cs typeface="Arial" pitchFamily="34" charset="0"/>
              </a:rPr>
              <a:t>4.0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944620" y="1290249"/>
            <a:ext cx="513128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cs typeface="Arial" pitchFamily="34" charset="0"/>
              </a:rPr>
              <a:t>4.0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433080" y="2913603"/>
            <a:ext cx="509371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cs typeface="Arial" pitchFamily="34" charset="0"/>
              </a:rPr>
              <a:t>2.3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228179" y="4779101"/>
            <a:ext cx="509371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cs typeface="Arial" pitchFamily="34" charset="0"/>
              </a:rPr>
              <a:t>7.0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616147" y="4779101"/>
            <a:ext cx="509371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cs typeface="Arial" pitchFamily="34" charset="0"/>
              </a:rPr>
              <a:t>8.0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15795" y="1290249"/>
            <a:ext cx="513128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cs typeface="Arial" pitchFamily="34" charset="0"/>
              </a:rPr>
              <a:t>2.5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620895" y="1290249"/>
            <a:ext cx="513128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cs typeface="Arial" pitchFamily="34" charset="0"/>
              </a:rPr>
              <a:t>4.5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297170" y="1290249"/>
            <a:ext cx="513128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cs typeface="Arial" pitchFamily="34" charset="0"/>
              </a:rPr>
              <a:t>5.0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973445" y="1290249"/>
            <a:ext cx="513128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cs typeface="Arial" pitchFamily="34" charset="0"/>
              </a:rPr>
              <a:t>5.5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649720" y="1290249"/>
            <a:ext cx="513128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cs typeface="Arial" pitchFamily="34" charset="0"/>
              </a:rPr>
              <a:t>6.0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325995" y="1290249"/>
            <a:ext cx="513128" cy="400097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cs typeface="Arial" pitchFamily="34" charset="0"/>
              </a:rPr>
              <a:t>6.5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887720" y="1986889"/>
            <a:ext cx="621792" cy="400097"/>
          </a:xfrm>
          <a:prstGeom prst="rect">
            <a:avLst/>
          </a:prstGeom>
          <a:noFill/>
        </p:spPr>
        <p:txBody>
          <a:bodyPr wrap="square" lIns="91426" tIns="45714" rIns="91426" bIns="45714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cs typeface="Arial" pitchFamily="34" charset="0"/>
              </a:rPr>
              <a:t>6.x</a:t>
            </a:r>
            <a:endParaRPr lang="en-US" sz="2000" dirty="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37" y="1882043"/>
            <a:ext cx="455163" cy="55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9" y="2819400"/>
            <a:ext cx="611598" cy="611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64" y="4724400"/>
            <a:ext cx="460309" cy="460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49" y="3692241"/>
            <a:ext cx="673938" cy="673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64" y="5638800"/>
            <a:ext cx="460309" cy="46030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7" name="Straight Arrow Connector 96"/>
          <p:cNvCxnSpPr/>
          <p:nvPr/>
        </p:nvCxnSpPr>
        <p:spPr>
          <a:xfrm>
            <a:off x="161364" y="2667000"/>
            <a:ext cx="8686800" cy="1588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EDF2F8">
                    <a:alpha val="0"/>
                  </a:srgbClr>
                </a:gs>
                <a:gs pos="100000">
                  <a:srgbClr val="EDF2F8"/>
                </a:gs>
              </a:gsLst>
              <a:lin ang="0" scaled="1"/>
              <a:tileRect/>
            </a:gradFill>
            <a:headEnd type="none" w="med" len="med"/>
            <a:tailEnd type="arrow" w="lg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>
            <a:off x="186839" y="5432886"/>
            <a:ext cx="8686800" cy="1588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EDF2F8">
                    <a:alpha val="0"/>
                  </a:srgbClr>
                </a:gs>
                <a:gs pos="100000">
                  <a:srgbClr val="EDF2F8"/>
                </a:gs>
              </a:gsLst>
              <a:lin ang="0" scaled="1"/>
              <a:tileRect/>
            </a:gradFill>
            <a:headEnd type="none" w="med" len="med"/>
            <a:tailEnd type="arrow" w="lg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596351" y="5681258"/>
            <a:ext cx="621791" cy="400097"/>
          </a:xfrm>
          <a:prstGeom prst="rect">
            <a:avLst/>
          </a:prstGeom>
          <a:noFill/>
        </p:spPr>
        <p:txBody>
          <a:bodyPr wrap="square" lIns="91426" tIns="45714" rIns="91426" bIns="45714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cs typeface="Arial" pitchFamily="34" charset="0"/>
              </a:rPr>
              <a:t>8.1</a:t>
            </a:r>
            <a:endParaRPr lang="en-US" sz="20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622975" y="3850435"/>
            <a:ext cx="621791" cy="400097"/>
          </a:xfrm>
          <a:prstGeom prst="rect">
            <a:avLst/>
          </a:prstGeom>
          <a:noFill/>
        </p:spPr>
        <p:txBody>
          <a:bodyPr wrap="square" lIns="91426" tIns="45714" rIns="91426" bIns="45714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cs typeface="Arial" pitchFamily="34" charset="0"/>
              </a:rPr>
              <a:t>10.x</a:t>
            </a:r>
            <a:endParaRPr lang="en-US" sz="20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22975" y="1986889"/>
            <a:ext cx="621792" cy="400097"/>
          </a:xfrm>
          <a:prstGeom prst="rect">
            <a:avLst/>
          </a:prstGeom>
          <a:noFill/>
        </p:spPr>
        <p:txBody>
          <a:bodyPr wrap="square" lIns="91426" tIns="45714" rIns="91426" bIns="45714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cs typeface="Arial" pitchFamily="34" charset="0"/>
              </a:rPr>
              <a:t>7</a:t>
            </a:r>
            <a:r>
              <a:rPr lang="en-US" sz="2000" dirty="0" smtClean="0">
                <a:solidFill>
                  <a:srgbClr val="FFFFFF"/>
                </a:solidFill>
                <a:cs typeface="Arial" pitchFamily="34" charset="0"/>
              </a:rPr>
              <a:t>.x</a:t>
            </a:r>
            <a:endParaRPr lang="en-US" sz="20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39896" y="2042717"/>
            <a:ext cx="427205" cy="307764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1400" dirty="0" err="1" smtClean="0">
                <a:solidFill>
                  <a:srgbClr val="FFFFFF"/>
                </a:solidFill>
                <a:cs typeface="Arial" pitchFamily="34" charset="0"/>
              </a:rPr>
              <a:t>iOS</a:t>
            </a:r>
            <a:endParaRPr lang="en-US" sz="14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939896" y="2955695"/>
            <a:ext cx="769972" cy="307764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cs typeface="Arial" pitchFamily="34" charset="0"/>
              </a:rPr>
              <a:t>Android</a:t>
            </a:r>
            <a:endParaRPr lang="en-US" sz="14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939896" y="3868673"/>
            <a:ext cx="957135" cy="307764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cs typeface="Arial" pitchFamily="34" charset="0"/>
              </a:rPr>
              <a:t>Blackberry</a:t>
            </a:r>
            <a:endParaRPr lang="en-US" sz="14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39896" y="4781651"/>
            <a:ext cx="1641354" cy="307764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cs typeface="Arial" pitchFamily="34" charset="0"/>
              </a:rPr>
              <a:t>Windows Phone 7.5</a:t>
            </a:r>
            <a:endParaRPr lang="en-US" sz="14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939896" y="5694628"/>
            <a:ext cx="999038" cy="307764"/>
          </a:xfrm>
          <a:prstGeom prst="rect">
            <a:avLst/>
          </a:prstGeom>
          <a:noFill/>
        </p:spPr>
        <p:txBody>
          <a:bodyPr wrap="none" lIns="91426" tIns="45714" rIns="91426" bIns="45714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cs typeface="Arial" pitchFamily="34" charset="0"/>
              </a:rPr>
              <a:t>Windows 8</a:t>
            </a:r>
            <a:endParaRPr lang="en-US" sz="1400" dirty="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69" name="Group 76"/>
          <p:cNvGrpSpPr/>
          <p:nvPr/>
        </p:nvGrpSpPr>
        <p:grpSpPr>
          <a:xfrm>
            <a:off x="0" y="2567292"/>
            <a:ext cx="9144000" cy="3045900"/>
            <a:chOff x="-27709" y="1207559"/>
            <a:chExt cx="9144000" cy="5878489"/>
          </a:xfrm>
          <a:solidFill>
            <a:schemeClr val="tx1">
              <a:lumMod val="60000"/>
              <a:lumOff val="40000"/>
            </a:schemeClr>
          </a:solidFill>
        </p:grpSpPr>
        <p:sp>
          <p:nvSpPr>
            <p:cNvPr id="71" name="Rectangle 9"/>
            <p:cNvSpPr>
              <a:spLocks noChangeArrowheads="1"/>
            </p:cNvSpPr>
            <p:nvPr/>
          </p:nvSpPr>
          <p:spPr bwMode="auto">
            <a:xfrm>
              <a:off x="-27709" y="1207559"/>
              <a:ext cx="9144000" cy="5878489"/>
            </a:xfrm>
            <a:prstGeom prst="rect">
              <a:avLst/>
            </a:prstGeom>
            <a:solidFill>
              <a:srgbClr val="35414C">
                <a:alpha val="95000"/>
              </a:srgbClr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srgbClr val="35414C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510454" y="2998847"/>
              <a:ext cx="4572000" cy="18774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en-US" sz="3600" dirty="0" smtClean="0">
                  <a:solidFill>
                    <a:srgbClr val="FFFFFF"/>
                  </a:solidFill>
                  <a:cs typeface="Arial" pitchFamily="34" charset="0"/>
                </a:rPr>
                <a:t>Kony has you covered</a:t>
              </a:r>
            </a:p>
            <a:p>
              <a:r>
                <a:rPr lang="en-US" sz="2400" dirty="0" smtClean="0">
                  <a:solidFill>
                    <a:srgbClr val="FFFFFF"/>
                  </a:solidFill>
                  <a:cs typeface="Arial" pitchFamily="34" charset="0"/>
                </a:rPr>
                <a:t>OS Upgrade: 30 days</a:t>
              </a:r>
              <a:r>
                <a:rPr lang="en-US" baseline="30000" dirty="0" smtClean="0">
                  <a:solidFill>
                    <a:srgbClr val="FFFFFF"/>
                  </a:solidFill>
                  <a:cs typeface="Arial" pitchFamily="34" charset="0"/>
                </a:rPr>
                <a:t>*</a:t>
              </a:r>
              <a:endParaRPr lang="en-US" sz="2400" baseline="30000" dirty="0" smtClean="0">
                <a:solidFill>
                  <a:srgbClr val="FFFFFF"/>
                </a:solidFill>
                <a:cs typeface="Arial" pitchFamily="34" charset="0"/>
              </a:endParaRPr>
            </a:p>
            <a:p>
              <a:r>
                <a:rPr lang="en-US" sz="2400" dirty="0" smtClean="0">
                  <a:solidFill>
                    <a:srgbClr val="FFFFFF"/>
                  </a:solidFill>
                  <a:cs typeface="Arial" pitchFamily="34" charset="0"/>
                </a:rPr>
                <a:t>New Device on New OS: 90 days</a:t>
              </a:r>
              <a:r>
                <a:rPr lang="en-US" baseline="30000" dirty="0" smtClean="0">
                  <a:solidFill>
                    <a:srgbClr val="FFFFFF"/>
                  </a:solidFill>
                  <a:cs typeface="Arial" pitchFamily="34" charset="0"/>
                </a:rPr>
                <a:t>*</a:t>
              </a:r>
              <a:endParaRPr lang="en-US" sz="2400" baseline="30000" dirty="0" smtClean="0">
                <a:solidFill>
                  <a:srgbClr val="FFFFFF"/>
                </a:solidFill>
                <a:cs typeface="Arial" pitchFamily="34" charset="0"/>
              </a:endParaRPr>
            </a:p>
            <a:p>
              <a:r>
                <a:rPr lang="en-US" sz="1600" dirty="0" smtClean="0">
                  <a:solidFill>
                    <a:srgbClr val="CCDAE9"/>
                  </a:solidFill>
                  <a:cs typeface="Arial" pitchFamily="34" charset="0"/>
                </a:rPr>
                <a:t/>
              </a:r>
              <a:br>
                <a:rPr lang="en-US" sz="1600" dirty="0" smtClean="0">
                  <a:solidFill>
                    <a:srgbClr val="CCDAE9"/>
                  </a:solidFill>
                  <a:cs typeface="Arial" pitchFamily="34" charset="0"/>
                </a:rPr>
              </a:br>
              <a:r>
                <a:rPr lang="en-US" sz="1600" dirty="0" smtClean="0">
                  <a:solidFill>
                    <a:srgbClr val="CCDAE9"/>
                  </a:solidFill>
                  <a:cs typeface="Arial" pitchFamily="34" charset="0"/>
                </a:rPr>
                <a:t>* from release to developers</a:t>
              </a: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5" y="2959508"/>
            <a:ext cx="2098095" cy="209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904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 descr="Orange-BG.pn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1531" y="0"/>
            <a:ext cx="91755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96975"/>
          </a:xfrm>
        </p:spPr>
        <p:txBody>
          <a:bodyPr/>
          <a:lstStyle/>
          <a:p>
            <a:r>
              <a:rPr lang="en-US" sz="6000" dirty="0" smtClean="0">
                <a:solidFill>
                  <a:schemeClr val="bg1"/>
                </a:solidFill>
              </a:rPr>
              <a:t/>
            </a:r>
            <a:br>
              <a:rPr lang="en-US" sz="6000" dirty="0" smtClean="0">
                <a:solidFill>
                  <a:schemeClr val="bg1"/>
                </a:solidFill>
              </a:rPr>
            </a:br>
            <a:r>
              <a:rPr lang="en-US" sz="6000" dirty="0" err="1" smtClean="0">
                <a:solidFill>
                  <a:schemeClr val="bg1"/>
                </a:solidFill>
              </a:rPr>
              <a:t>Kony</a:t>
            </a:r>
            <a:r>
              <a:rPr lang="en-US" sz="6000" dirty="0" smtClean="0">
                <a:solidFill>
                  <a:schemeClr val="bg1"/>
                </a:solidFill>
              </a:rPr>
              <a:t> Prebuilt </a:t>
            </a:r>
            <a:r>
              <a:rPr lang="en-US" sz="6000" dirty="0">
                <a:solidFill>
                  <a:schemeClr val="bg1"/>
                </a:solidFill>
              </a:rPr>
              <a:t>Applications</a:t>
            </a:r>
          </a:p>
        </p:txBody>
      </p:sp>
    </p:spTree>
    <p:extLst>
      <p:ext uri="{BB962C8B-B14F-4D97-AF65-F5344CB8AC3E}">
        <p14:creationId xmlns:p14="http://schemas.microsoft.com/office/powerpoint/2010/main" val="285822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1987" y="5667375"/>
            <a:ext cx="9092962" cy="5905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sz="2800" dirty="0">
                <a:latin typeface="Calibri" charset="0"/>
              </a:rPr>
              <a:t>2</a:t>
            </a:r>
            <a:r>
              <a:rPr lang="en-US" sz="2800" dirty="0" smtClean="0">
                <a:latin typeface="Calibri" charset="0"/>
              </a:rPr>
              <a:t>0 million consumers &amp; 250,000 concurrent users</a:t>
            </a:r>
            <a:endParaRPr lang="en-US" sz="2800" dirty="0">
              <a:latin typeface="Calibri" charset="0"/>
            </a:endParaRPr>
          </a:p>
        </p:txBody>
      </p:sp>
      <p:pic>
        <p:nvPicPr>
          <p:cNvPr id="18" name="Picture 17" descr="kony_logo_0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008" y="228600"/>
            <a:ext cx="4102608" cy="2743200"/>
          </a:xfrm>
          <a:prstGeom prst="rect">
            <a:avLst/>
          </a:prstGeom>
          <a:effectLst>
            <a:reflection stA="35000" endPos="23000" dist="165100" dir="5400000" sy="-100000" algn="bl" rotWithShape="0"/>
          </a:effectLst>
        </p:spPr>
      </p:pic>
      <p:sp>
        <p:nvSpPr>
          <p:cNvPr id="19" name="Rectangle 18"/>
          <p:cNvSpPr/>
          <p:nvPr/>
        </p:nvSpPr>
        <p:spPr>
          <a:xfrm>
            <a:off x="31986" y="3886200"/>
            <a:ext cx="2223733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2007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when we started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312161" y="3886199"/>
            <a:ext cx="2223733" cy="17478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+1400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US" dirty="0" smtClean="0"/>
              <a:t>employees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4605837" y="3886200"/>
            <a:ext cx="2223733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600%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growth in two years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901216" y="3886200"/>
            <a:ext cx="2223733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+350</a:t>
            </a:r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US" dirty="0"/>
              <a:t>customers  deployed in </a:t>
            </a:r>
            <a:r>
              <a:rPr lang="en-US" dirty="0" smtClean="0"/>
              <a:t>45 </a:t>
            </a:r>
            <a:r>
              <a:rPr lang="en-US" dirty="0"/>
              <a:t>countries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6286500"/>
            <a:ext cx="9144000" cy="5715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Fastest growing company in the mobility industry</a:t>
            </a:r>
            <a:endParaRPr lang="en-US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6047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nancial_Brokerage_0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4608"/>
            <a:ext cx="9144000" cy="5803392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1219200" y="4343400"/>
            <a:ext cx="2057400" cy="1460034"/>
            <a:chOff x="457200" y="4876800"/>
            <a:chExt cx="2057400" cy="1460034"/>
          </a:xfrm>
        </p:grpSpPr>
        <p:grpSp>
          <p:nvGrpSpPr>
            <p:cNvPr id="25" name="Group 24"/>
            <p:cNvGrpSpPr/>
            <p:nvPr/>
          </p:nvGrpSpPr>
          <p:grpSpPr>
            <a:xfrm>
              <a:off x="457200" y="4876800"/>
              <a:ext cx="2057400" cy="1460034"/>
              <a:chOff x="457200" y="4876800"/>
              <a:chExt cx="2057400" cy="1460034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457200" y="4876800"/>
                <a:ext cx="2057400" cy="1460034"/>
              </a:xfrm>
              <a:prstGeom prst="roundRect">
                <a:avLst>
                  <a:gd name="adj" fmla="val 8597"/>
                </a:avLst>
              </a:prstGeom>
              <a:gradFill>
                <a:gsLst>
                  <a:gs pos="0">
                    <a:srgbClr val="C4E7D4"/>
                  </a:gs>
                  <a:gs pos="100000">
                    <a:schemeClr val="bg1"/>
                  </a:gs>
                </a:gsLst>
                <a:lin ang="0" scaled="0"/>
              </a:gradFill>
              <a:ln>
                <a:solidFill>
                  <a:srgbClr val="0A9C4A"/>
                </a:solidFill>
              </a:ln>
              <a:effectLst>
                <a:outerShdw blurRad="128905" dist="86487" dir="2940000" sx="99000" sy="99000" rotWithShape="0">
                  <a:srgbClr val="000000">
                    <a:alpha val="26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274320" tIns="45720" bIns="365760" rtlCol="0" anchor="t" anchorCtr="0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en-US" sz="1100" b="1" dirty="0" err="1" smtClean="0">
                    <a:solidFill>
                      <a:schemeClr val="bg2">
                        <a:lumMod val="50000"/>
                      </a:schemeClr>
                    </a:solidFill>
                  </a:rPr>
                  <a:t>Kony</a:t>
                </a:r>
                <a:r>
                  <a:rPr lang="en-US" sz="1100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 Insurance</a:t>
                </a:r>
              </a:p>
              <a:p>
                <a:r>
                  <a:rPr lang="en-US" sz="1000" dirty="0">
                    <a:solidFill>
                      <a:schemeClr val="tx1"/>
                    </a:solidFill>
                  </a:rPr>
                  <a:t>G</a:t>
                </a:r>
                <a:r>
                  <a:rPr lang="en-US" sz="1000" dirty="0" smtClean="0">
                    <a:solidFill>
                      <a:schemeClr val="tx1"/>
                    </a:solidFill>
                  </a:rPr>
                  <a:t>ives </a:t>
                </a:r>
                <a:r>
                  <a:rPr lang="en-US" sz="1000" dirty="0">
                    <a:solidFill>
                      <a:schemeClr val="tx1"/>
                    </a:solidFill>
                  </a:rPr>
                  <a:t>customers easy-to-use tools to file claims, find agents, request quotes, or even record accident information all from their mobile device. </a:t>
                </a:r>
              </a:p>
            </p:txBody>
          </p:sp>
          <p:pic>
            <p:nvPicPr>
              <p:cNvPr id="32" name="Picture 31" descr="splat.pn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5169" y="4946924"/>
                <a:ext cx="207787" cy="200307"/>
              </a:xfrm>
              <a:prstGeom prst="rect">
                <a:avLst/>
              </a:prstGeom>
              <a:effectLst>
                <a:glow rad="76200">
                  <a:schemeClr val="bg1">
                    <a:alpha val="19000"/>
                  </a:schemeClr>
                </a:glow>
                <a:outerShdw blurRad="50800" dir="2700000" algn="tl" rotWithShape="0">
                  <a:schemeClr val="bg1">
                    <a:alpha val="89000"/>
                  </a:schemeClr>
                </a:outerShdw>
              </a:effectLst>
            </p:spPr>
          </p:pic>
        </p:grpSp>
        <p:grpSp>
          <p:nvGrpSpPr>
            <p:cNvPr id="26" name="Group 25"/>
            <p:cNvGrpSpPr/>
            <p:nvPr/>
          </p:nvGrpSpPr>
          <p:grpSpPr>
            <a:xfrm>
              <a:off x="762000" y="5997387"/>
              <a:ext cx="990600" cy="222982"/>
              <a:chOff x="762000" y="5997387"/>
              <a:chExt cx="990600" cy="222982"/>
            </a:xfrm>
          </p:grpSpPr>
          <p:pic>
            <p:nvPicPr>
              <p:cNvPr id="27" name="Picture 26" descr="Icon_Phone_Gree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000" y="5997387"/>
                <a:ext cx="222982" cy="222982"/>
              </a:xfrm>
              <a:prstGeom prst="rect">
                <a:avLst/>
              </a:prstGeom>
            </p:spPr>
          </p:pic>
          <p:pic>
            <p:nvPicPr>
              <p:cNvPr id="28" name="Picture 27" descr="Icon_Tablet_Green.png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8131" y="5997387"/>
                <a:ext cx="222982" cy="222982"/>
              </a:xfrm>
              <a:prstGeom prst="rect">
                <a:avLst/>
              </a:prstGeom>
            </p:spPr>
          </p:pic>
          <p:pic>
            <p:nvPicPr>
              <p:cNvPr id="29" name="Picture 28" descr="Icon_Desktop_Green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0395" y="5997387"/>
                <a:ext cx="222205" cy="222982"/>
              </a:xfrm>
              <a:prstGeom prst="rect">
                <a:avLst/>
              </a:prstGeom>
            </p:spPr>
          </p:pic>
          <p:pic>
            <p:nvPicPr>
              <p:cNvPr id="30" name="Picture 29" descr="Icon_Laptop_Green.png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74263" y="5997387"/>
                <a:ext cx="222982" cy="222982"/>
              </a:xfrm>
              <a:prstGeom prst="rect">
                <a:avLst/>
              </a:prstGeom>
            </p:spPr>
          </p:pic>
        </p:grpSp>
      </p:grpSp>
      <p:grpSp>
        <p:nvGrpSpPr>
          <p:cNvPr id="8" name="Group 7"/>
          <p:cNvGrpSpPr/>
          <p:nvPr/>
        </p:nvGrpSpPr>
        <p:grpSpPr>
          <a:xfrm>
            <a:off x="5715000" y="4572000"/>
            <a:ext cx="2324100" cy="1460034"/>
            <a:chOff x="838200" y="4876800"/>
            <a:chExt cx="2324100" cy="1460034"/>
          </a:xfrm>
        </p:grpSpPr>
        <p:sp>
          <p:nvSpPr>
            <p:cNvPr id="33" name="Rounded Rectangle 32"/>
            <p:cNvSpPr/>
            <p:nvPr/>
          </p:nvSpPr>
          <p:spPr>
            <a:xfrm>
              <a:off x="838200" y="4876800"/>
              <a:ext cx="2324100" cy="1460034"/>
            </a:xfrm>
            <a:prstGeom prst="roundRect">
              <a:avLst>
                <a:gd name="adj" fmla="val 8597"/>
              </a:avLst>
            </a:prstGeom>
            <a:gradFill>
              <a:gsLst>
                <a:gs pos="100000">
                  <a:srgbClr val="FDE4B9"/>
                </a:gs>
                <a:gs pos="0">
                  <a:schemeClr val="bg1"/>
                </a:gs>
              </a:gsLst>
              <a:lin ang="0" scaled="0"/>
            </a:gradFill>
            <a:ln>
              <a:solidFill>
                <a:srgbClr val="FAA61A"/>
              </a:solidFill>
            </a:ln>
            <a:effectLst>
              <a:outerShdw blurRad="128905" dist="86487" dir="2940000" sx="99000" sy="99000" rotWithShape="0">
                <a:srgbClr val="000000">
                  <a:alpha val="26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274320" tIns="45720" bIns="365760" rtlCol="0" anchor="t" anchorCtr="0">
              <a:spAutoFit/>
            </a:bodyPr>
            <a:lstStyle/>
            <a:p>
              <a:pPr>
                <a:spcAft>
                  <a:spcPts val="300"/>
                </a:spcAft>
              </a:pPr>
              <a:r>
                <a:rPr lang="en-US" sz="1100" b="1" dirty="0" err="1" smtClean="0">
                  <a:solidFill>
                    <a:srgbClr val="464646"/>
                  </a:solidFill>
                </a:rPr>
                <a:t>Kony</a:t>
              </a:r>
              <a:r>
                <a:rPr lang="en-US" sz="1100" b="1" dirty="0" smtClean="0">
                  <a:solidFill>
                    <a:srgbClr val="464646"/>
                  </a:solidFill>
                </a:rPr>
                <a:t> Insurance Agent</a:t>
              </a:r>
            </a:p>
            <a:p>
              <a:r>
                <a:rPr lang="en-US" sz="1000" dirty="0">
                  <a:solidFill>
                    <a:srgbClr val="464646"/>
                  </a:solidFill>
                </a:rPr>
                <a:t>E</a:t>
              </a:r>
              <a:r>
                <a:rPr lang="en-US" sz="1000" dirty="0" smtClean="0">
                  <a:solidFill>
                    <a:srgbClr val="464646"/>
                  </a:solidFill>
                </a:rPr>
                <a:t>mpowers insurance agents with all the tools they need to remain productive, from tracking leads and providing real-time quotes to managing accounts and renewals. </a:t>
              </a:r>
              <a:endParaRPr lang="en-US" sz="1000" dirty="0">
                <a:solidFill>
                  <a:srgbClr val="464646"/>
                </a:solidFill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1143000" y="6025418"/>
              <a:ext cx="990600" cy="222982"/>
              <a:chOff x="3733800" y="6286572"/>
              <a:chExt cx="990600" cy="222982"/>
            </a:xfrm>
          </p:grpSpPr>
          <p:pic>
            <p:nvPicPr>
              <p:cNvPr id="35" name="Picture 34" descr="Icon_Phone_Orange.png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33800" y="6286572"/>
                <a:ext cx="222982" cy="222982"/>
              </a:xfrm>
              <a:prstGeom prst="rect">
                <a:avLst/>
              </a:prstGeom>
            </p:spPr>
          </p:pic>
          <p:pic>
            <p:nvPicPr>
              <p:cNvPr id="36" name="Picture 35" descr="Icon_Tablet_Orange.png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9931" y="6286572"/>
                <a:ext cx="222982" cy="222982"/>
              </a:xfrm>
              <a:prstGeom prst="rect">
                <a:avLst/>
              </a:prstGeom>
            </p:spPr>
          </p:pic>
          <p:pic>
            <p:nvPicPr>
              <p:cNvPr id="37" name="Picture 36" descr="Icon_Laptop_Orange.png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6063" y="6286572"/>
                <a:ext cx="222982" cy="222982"/>
              </a:xfrm>
              <a:prstGeom prst="rect">
                <a:avLst/>
              </a:prstGeom>
            </p:spPr>
          </p:pic>
          <p:pic>
            <p:nvPicPr>
              <p:cNvPr id="38" name="Picture 37" descr="Icon_Desktop_Orange.pn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02195" y="6286572"/>
                <a:ext cx="222205" cy="222982"/>
              </a:xfrm>
              <a:prstGeom prst="rect">
                <a:avLst/>
              </a:prstGeom>
            </p:spPr>
          </p:pic>
        </p:grpSp>
      </p:grpSp>
      <p:sp>
        <p:nvSpPr>
          <p:cNvPr id="20" name="Title 1"/>
          <p:cNvSpPr txBox="1">
            <a:spLocks/>
          </p:cNvSpPr>
          <p:nvPr/>
        </p:nvSpPr>
        <p:spPr bwMode="auto">
          <a:xfrm>
            <a:off x="568691" y="0"/>
            <a:ext cx="82296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94B83"/>
                </a:solidFill>
                <a:latin typeface="+mj-lt"/>
                <a:ea typeface="MS PGothic" pitchFamily="34" charset="-128"/>
                <a:cs typeface="Arial" pitchFamily="34" charset="0"/>
              </a:defRPr>
            </a:lvl1pPr>
            <a:lvl2pPr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457200"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914400"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371600"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828800" algn="l" defTabSz="457200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dirty="0" smtClean="0"/>
              <a:t>Kony Pre-built Apps for Insurance Customers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5715000" y="4038600"/>
            <a:ext cx="2286000" cy="533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Insurance Agents</a:t>
            </a:r>
            <a:endParaRPr lang="en-US" sz="1600" b="1" dirty="0"/>
          </a:p>
        </p:txBody>
      </p:sp>
      <p:sp>
        <p:nvSpPr>
          <p:cNvPr id="22" name="Rounded Rectangle 21"/>
          <p:cNvSpPr/>
          <p:nvPr/>
        </p:nvSpPr>
        <p:spPr>
          <a:xfrm>
            <a:off x="1219200" y="3810000"/>
            <a:ext cx="2057400" cy="533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Customers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74726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ausal_young_male_01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4013" y="1295400"/>
            <a:ext cx="4239987" cy="2821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Kony Insurance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0" y="1981200"/>
            <a:ext cx="3733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Get enrolled: </a:t>
            </a:r>
            <a:r>
              <a:rPr lang="en-US" dirty="0" smtClean="0"/>
              <a:t>Get quote, shop for policies, find an agent</a:t>
            </a:r>
            <a:endParaRPr lang="en-US" dirty="0"/>
          </a:p>
          <a:p>
            <a:endParaRPr lang="en-US" b="1" dirty="0" smtClean="0"/>
          </a:p>
          <a:p>
            <a:r>
              <a:rPr lang="en-US" b="1" dirty="0" smtClean="0"/>
              <a:t>Submit Claims: </a:t>
            </a:r>
            <a:r>
              <a:rPr lang="en-US" dirty="0" smtClean="0"/>
              <a:t>Capture accident information, submit/review claim</a:t>
            </a:r>
            <a:endParaRPr lang="en-US" dirty="0"/>
          </a:p>
          <a:p>
            <a:endParaRPr lang="en-US" b="1" dirty="0"/>
          </a:p>
          <a:p>
            <a:r>
              <a:rPr lang="en-US" b="1" dirty="0"/>
              <a:t>Manage </a:t>
            </a:r>
            <a:r>
              <a:rPr lang="en-US" b="1" dirty="0" smtClean="0"/>
              <a:t>Account: </a:t>
            </a:r>
            <a:r>
              <a:rPr lang="en-US" dirty="0" smtClean="0"/>
              <a:t>Pay premiums, edit insured data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Get Connected: </a:t>
            </a:r>
            <a:r>
              <a:rPr lang="en-US" dirty="0"/>
              <a:t>Find </a:t>
            </a:r>
            <a:r>
              <a:rPr lang="en-US" dirty="0" smtClean="0"/>
              <a:t>agent and service providers, </a:t>
            </a:r>
            <a:r>
              <a:rPr lang="en-US" dirty="0"/>
              <a:t>click to call</a:t>
            </a:r>
          </a:p>
          <a:p>
            <a:endParaRPr lang="en-US" dirty="0" smtClean="0"/>
          </a:p>
          <a:p>
            <a:endParaRPr lang="en-US" dirty="0" smtClean="0">
              <a:solidFill>
                <a:schemeClr val="accent5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0" y="1519535"/>
            <a:ext cx="3324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Enables </a:t>
            </a:r>
            <a:r>
              <a:rPr lang="en-US" sz="2400" b="1" dirty="0" smtClean="0">
                <a:solidFill>
                  <a:srgbClr val="FAA61A"/>
                </a:solidFill>
              </a:rPr>
              <a:t>CONSUMERS</a:t>
            </a:r>
            <a:r>
              <a:rPr lang="en-US" sz="2400" b="1" dirty="0" smtClean="0"/>
              <a:t> to:</a:t>
            </a:r>
            <a:endParaRPr lang="en-US" sz="2400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5334000" y="4114800"/>
            <a:ext cx="3048000" cy="2209800"/>
            <a:chOff x="6312054" y="3652945"/>
            <a:chExt cx="2527148" cy="1985853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582701" y="3382298"/>
              <a:ext cx="1985853" cy="25271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6" descr="D:\Aditya\Vertical Apps\iPad\Insurance\01_ki_home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3200" y="3898634"/>
              <a:ext cx="2070645" cy="1552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7772400" y="3505200"/>
            <a:ext cx="914400" cy="1676400"/>
            <a:chOff x="3505200" y="1353379"/>
            <a:chExt cx="2133600" cy="415124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05200" y="1353379"/>
              <a:ext cx="2133600" cy="4151242"/>
            </a:xfrm>
            <a:prstGeom prst="rect">
              <a:avLst/>
            </a:prstGeom>
          </p:spPr>
        </p:pic>
        <p:pic>
          <p:nvPicPr>
            <p:cNvPr id="16" name="Picture 15" descr="C:\Users\KLHLAP153\Desktop\Insurance_iPhoneRC_screenshots\Insurance App screenshots\IMG_1102.PNG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1999419"/>
              <a:ext cx="1828800" cy="2819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227831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young_business_woman_01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5400" y="1600200"/>
            <a:ext cx="3962400" cy="2629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Kony </a:t>
            </a:r>
            <a:r>
              <a:rPr lang="en-US" dirty="0" smtClean="0"/>
              <a:t>Insurance Agent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0" y="2286000"/>
            <a:ext cx="3581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Build Quotes: </a:t>
            </a:r>
            <a:r>
              <a:rPr lang="en-US" dirty="0" smtClean="0"/>
              <a:t>Get a quick quote while with a prospect</a:t>
            </a:r>
          </a:p>
          <a:p>
            <a:endParaRPr lang="en-US" dirty="0"/>
          </a:p>
          <a:p>
            <a:r>
              <a:rPr lang="en-US" b="1" dirty="0" smtClean="0"/>
              <a:t>Track Leads</a:t>
            </a:r>
            <a:r>
              <a:rPr lang="en-US" dirty="0"/>
              <a:t>: </a:t>
            </a:r>
            <a:r>
              <a:rPr lang="en-US" dirty="0" smtClean="0"/>
              <a:t>Add/edit leads, view documents for prospects</a:t>
            </a:r>
            <a:endParaRPr lang="en-US" dirty="0"/>
          </a:p>
          <a:p>
            <a:endParaRPr lang="en-US" b="1" dirty="0" smtClean="0"/>
          </a:p>
          <a:p>
            <a:r>
              <a:rPr lang="en-US" b="1" dirty="0" smtClean="0"/>
              <a:t>Manage Customers: </a:t>
            </a:r>
            <a:r>
              <a:rPr lang="en-US" dirty="0" smtClean="0"/>
              <a:t>View policies held </a:t>
            </a:r>
            <a:r>
              <a:rPr lang="en-US" dirty="0"/>
              <a:t>and submitted claims</a:t>
            </a:r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View Compensation: </a:t>
            </a:r>
            <a:r>
              <a:rPr lang="en-US" dirty="0" smtClean="0"/>
              <a:t>Track commissions and compensation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6" name="Rectangle 5"/>
          <p:cNvSpPr/>
          <p:nvPr/>
        </p:nvSpPr>
        <p:spPr>
          <a:xfrm>
            <a:off x="762000" y="1519535"/>
            <a:ext cx="4265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Enables </a:t>
            </a:r>
            <a:r>
              <a:rPr lang="en-US" sz="2400" b="1" dirty="0" smtClean="0">
                <a:solidFill>
                  <a:srgbClr val="FAA61A"/>
                </a:solidFill>
              </a:rPr>
              <a:t>INSURANCE AGENTS </a:t>
            </a:r>
            <a:r>
              <a:rPr lang="en-US" sz="2400" b="1" dirty="0" smtClean="0"/>
              <a:t>to:</a:t>
            </a:r>
            <a:endParaRPr lang="en-US" sz="2400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5359468" y="3587659"/>
            <a:ext cx="3251132" cy="2279741"/>
            <a:chOff x="3581400" y="2286000"/>
            <a:chExt cx="3586063" cy="2514600"/>
          </a:xfrm>
        </p:grpSpPr>
        <p:pic>
          <p:nvPicPr>
            <p:cNvPr id="10" name="Picture 9" descr="ipad_DeviceLandscap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81400" y="2286000"/>
              <a:ext cx="3586063" cy="2514600"/>
            </a:xfrm>
            <a:prstGeom prst="rect">
              <a:avLst/>
            </a:prstGeom>
          </p:spPr>
        </p:pic>
        <p:pic>
          <p:nvPicPr>
            <p:cNvPr id="12" name="Picture 11" descr="IMG_0159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001" y="2514601"/>
              <a:ext cx="2743199" cy="20573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8291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 descr="Orange-BG.pn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1531" y="0"/>
            <a:ext cx="91755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96975"/>
          </a:xfrm>
        </p:spPr>
        <p:txBody>
          <a:bodyPr/>
          <a:lstStyle/>
          <a:p>
            <a:r>
              <a:rPr lang="en-US" sz="6000" dirty="0" smtClean="0">
                <a:solidFill>
                  <a:schemeClr val="bg1"/>
                </a:solidFill>
              </a:rPr>
              <a:t>Cases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22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91000" y="2514600"/>
            <a:ext cx="4953000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 smtClean="0"/>
              <a:t>A full feature app with: </a:t>
            </a:r>
          </a:p>
          <a:p>
            <a:pPr marL="742950" lvl="1" indent="-285750">
              <a:spcAft>
                <a:spcPts val="3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 smtClean="0"/>
              <a:t>Bill pay</a:t>
            </a:r>
          </a:p>
          <a:p>
            <a:pPr marL="742950" lvl="1" indent="-285750">
              <a:spcAft>
                <a:spcPts val="3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 smtClean="0"/>
              <a:t>Manage claims</a:t>
            </a:r>
          </a:p>
          <a:p>
            <a:pPr marL="742950" lvl="1" indent="-285750">
              <a:spcAft>
                <a:spcPts val="3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/>
              <a:t>A</a:t>
            </a:r>
            <a:r>
              <a:rPr lang="en-US" sz="1600" dirty="0" smtClean="0"/>
              <a:t>ccess </a:t>
            </a:r>
            <a:r>
              <a:rPr lang="en-US" sz="1600" dirty="0"/>
              <a:t>policy information </a:t>
            </a:r>
          </a:p>
          <a:p>
            <a:pPr marL="742950" lvl="1" indent="-285750">
              <a:spcAft>
                <a:spcPts val="3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/>
              <a:t>V</a:t>
            </a:r>
            <a:r>
              <a:rPr lang="en-US" sz="1600" dirty="0" smtClean="0"/>
              <a:t>iew auto </a:t>
            </a:r>
            <a:r>
              <a:rPr lang="en-US" sz="1600" dirty="0"/>
              <a:t>insurance </a:t>
            </a:r>
            <a:r>
              <a:rPr lang="en-US" sz="1600" dirty="0" smtClean="0"/>
              <a:t>ID </a:t>
            </a:r>
            <a:r>
              <a:rPr lang="en-US" sz="1600" dirty="0"/>
              <a:t>cards via </a:t>
            </a:r>
            <a:r>
              <a:rPr lang="en-US" sz="1600" dirty="0" smtClean="0"/>
              <a:t>mobile</a:t>
            </a:r>
          </a:p>
          <a:p>
            <a:pPr marL="742950" lvl="1" indent="-285750">
              <a:spcAft>
                <a:spcPts val="3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 smtClean="0"/>
              <a:t>Vehicle maintenance reminders</a:t>
            </a:r>
          </a:p>
          <a:p>
            <a:pPr marL="742950" lvl="1" indent="-285750">
              <a:spcAft>
                <a:spcPts val="3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 smtClean="0"/>
              <a:t>A mapping tool to locate office, tow trucks, etc.</a:t>
            </a:r>
          </a:p>
        </p:txBody>
      </p:sp>
      <p:sp>
        <p:nvSpPr>
          <p:cNvPr id="4" name="Rectangle 3"/>
          <p:cNvSpPr/>
          <p:nvPr/>
        </p:nvSpPr>
        <p:spPr>
          <a:xfrm>
            <a:off x="4191000" y="5038889"/>
            <a:ext cx="4953000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Clr>
                <a:schemeClr val="accent5"/>
              </a:buClr>
              <a:buFont typeface="Wingdings" pitchFamily="2" charset="2"/>
              <a:buChar char="§"/>
            </a:pPr>
            <a:r>
              <a:rPr lang="en-US" sz="1600" dirty="0"/>
              <a:t>“By moving to Kony’s platform, we are future-proofing our app and ensuring a quick and efficient process for supporting new features, new mobile channels, devices, and OS upgrades.” </a:t>
            </a:r>
            <a:endParaRPr lang="en-US" sz="1600" dirty="0" smtClean="0"/>
          </a:p>
          <a:p>
            <a:pPr>
              <a:spcAft>
                <a:spcPts val="300"/>
              </a:spcAft>
              <a:buClr>
                <a:schemeClr val="accent5"/>
              </a:buClr>
            </a:pPr>
            <a:r>
              <a:rPr lang="en-US" sz="1600" i="1" dirty="0" smtClean="0"/>
              <a:t>      – </a:t>
            </a:r>
            <a:r>
              <a:rPr lang="en-US" sz="1200" i="1" dirty="0" smtClean="0"/>
              <a:t>Walter </a:t>
            </a:r>
            <a:r>
              <a:rPr lang="en-US" sz="1200" i="1" dirty="0" err="1"/>
              <a:t>Overby</a:t>
            </a:r>
            <a:r>
              <a:rPr lang="en-US" sz="1200" i="1" dirty="0"/>
              <a:t>, VP of corporate internet and e-business for Alfa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438400" y="174624"/>
            <a:ext cx="6248400" cy="1196975"/>
          </a:xfrm>
        </p:spPr>
        <p:txBody>
          <a:bodyPr/>
          <a:lstStyle/>
          <a:p>
            <a:pPr algn="r"/>
            <a:r>
              <a:rPr lang="en-US" dirty="0" smtClean="0"/>
              <a:t>Meeting the commitment to convenience for Alfa customers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4191000" y="4632960"/>
            <a:ext cx="6477000" cy="3200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9000">
                <a:schemeClr val="accent5"/>
              </a:gs>
              <a:gs pos="7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BENEFITS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114800" y="2133600"/>
            <a:ext cx="6477000" cy="3200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9000">
                <a:srgbClr val="2279BD"/>
              </a:gs>
              <a:gs pos="75000">
                <a:srgbClr val="2279BD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0000"/>
              </a:lnSpc>
            </a:pPr>
            <a:r>
              <a:rPr lang="en-US" dirty="0"/>
              <a:t>SOLUTION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4038600" y="1295400"/>
            <a:ext cx="487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A leading Insurance </a:t>
            </a:r>
            <a:r>
              <a:rPr lang="en-US" sz="2000" b="1" dirty="0"/>
              <a:t>Company </a:t>
            </a:r>
            <a:r>
              <a:rPr lang="en-US" sz="2000" b="1" dirty="0" smtClean="0"/>
              <a:t>with </a:t>
            </a:r>
            <a:r>
              <a:rPr lang="en-US" sz="2000" b="1" dirty="0"/>
              <a:t>$</a:t>
            </a:r>
            <a:r>
              <a:rPr lang="en-US" sz="2000" b="1" dirty="0" smtClean="0"/>
              <a:t>27+ </a:t>
            </a:r>
            <a:r>
              <a:rPr lang="en-US" sz="2000" b="1" dirty="0"/>
              <a:t>billion in </a:t>
            </a:r>
            <a:r>
              <a:rPr lang="en-US" sz="2000" b="1" dirty="0" smtClean="0"/>
              <a:t>force, servicing 1+ </a:t>
            </a:r>
            <a:r>
              <a:rPr lang="en-US" sz="2000" b="1" dirty="0"/>
              <a:t>million policies.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81000"/>
            <a:ext cx="941871" cy="10160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880293" y="1981200"/>
            <a:ext cx="1777307" cy="2895600"/>
            <a:chOff x="508693" y="1447800"/>
            <a:chExt cx="2640211" cy="4419600"/>
          </a:xfrm>
        </p:grpSpPr>
        <p:pic>
          <p:nvPicPr>
            <p:cNvPr id="13" name="Picture 3" descr="C:\Users\Ruslan Mursalzade\Desktop\Galaxy_S_4_White copy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693" y="1447800"/>
              <a:ext cx="2640211" cy="441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8200" y="1913021"/>
              <a:ext cx="1960851" cy="3372853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457200" y="2743201"/>
            <a:ext cx="1447800" cy="2590799"/>
            <a:chOff x="381000" y="2743201"/>
            <a:chExt cx="1447800" cy="2590799"/>
          </a:xfrm>
        </p:grpSpPr>
        <p:pic>
          <p:nvPicPr>
            <p:cNvPr id="15" name="Picture 14" descr="C:\Users\KLHLAP153\Desktop\Brokerage_scrnshots\IPhone\Iphone Home RC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2743201"/>
              <a:ext cx="1447800" cy="259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3400" y="3124200"/>
              <a:ext cx="1188950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175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91000" y="2590800"/>
            <a:ext cx="4953000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 smtClean="0"/>
              <a:t>Kony’s pre-built application accelerated </a:t>
            </a:r>
            <a:br>
              <a:rPr lang="en-US" sz="1600" dirty="0" smtClean="0"/>
            </a:br>
            <a:r>
              <a:rPr lang="en-US" sz="1600" dirty="0" smtClean="0"/>
              <a:t>the app release</a:t>
            </a:r>
          </a:p>
          <a:p>
            <a:pPr marL="285750" indent="-285750">
              <a:spcAft>
                <a:spcPts val="300"/>
              </a:spcAft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 smtClean="0"/>
              <a:t>On the go access for customers enabling to:</a:t>
            </a:r>
          </a:p>
          <a:p>
            <a:pPr marL="742950" lvl="1" indent="-285750">
              <a:buClr>
                <a:schemeClr val="tx2"/>
              </a:buClr>
              <a:buFont typeface="Wingdings" charset="2"/>
              <a:buChar char="§"/>
            </a:pPr>
            <a:r>
              <a:rPr lang="en-US" sz="1600" dirty="0"/>
              <a:t>Pay </a:t>
            </a:r>
            <a:r>
              <a:rPr lang="en-US" sz="1600" dirty="0" smtClean="0"/>
              <a:t>bills</a:t>
            </a:r>
            <a:endParaRPr lang="en-US" sz="1600" dirty="0"/>
          </a:p>
          <a:p>
            <a:pPr marL="742950" lvl="1" indent="-285750">
              <a:buClr>
                <a:schemeClr val="tx2"/>
              </a:buClr>
              <a:buFont typeface="Wingdings" charset="2"/>
              <a:buChar char="§"/>
            </a:pPr>
            <a:r>
              <a:rPr lang="en-US" sz="1600" dirty="0"/>
              <a:t>Get </a:t>
            </a:r>
            <a:r>
              <a:rPr lang="en-US" sz="1600" dirty="0" smtClean="0"/>
              <a:t>insurance </a:t>
            </a:r>
            <a:r>
              <a:rPr lang="en-US" sz="1600" dirty="0"/>
              <a:t>card information</a:t>
            </a:r>
          </a:p>
          <a:p>
            <a:pPr marL="742950" lvl="1" indent="-285750">
              <a:buClr>
                <a:schemeClr val="tx2"/>
              </a:buClr>
              <a:buFont typeface="Wingdings" charset="2"/>
              <a:buChar char="§"/>
            </a:pPr>
            <a:r>
              <a:rPr lang="en-US" sz="1600" dirty="0"/>
              <a:t>Find contact info for </a:t>
            </a:r>
            <a:r>
              <a:rPr lang="en-US" sz="1600" dirty="0" smtClean="0"/>
              <a:t>agent</a:t>
            </a:r>
            <a:endParaRPr lang="en-US" sz="1600" dirty="0"/>
          </a:p>
          <a:p>
            <a:pPr marL="742950" lvl="1" indent="-285750">
              <a:buClr>
                <a:schemeClr val="tx2"/>
              </a:buClr>
              <a:buFont typeface="Wingdings" charset="2"/>
              <a:buChar char="§"/>
            </a:pPr>
            <a:r>
              <a:rPr lang="en-US" sz="1600" dirty="0"/>
              <a:t>Collect and exchange accident info</a:t>
            </a:r>
          </a:p>
          <a:p>
            <a:pPr marL="742950" lvl="1" indent="-285750">
              <a:buClr>
                <a:schemeClr val="tx2"/>
              </a:buClr>
              <a:buFont typeface="Wingdings" charset="2"/>
              <a:buChar char="§"/>
            </a:pPr>
            <a:r>
              <a:rPr lang="en-US" sz="1600" dirty="0"/>
              <a:t>Start a </a:t>
            </a:r>
            <a:r>
              <a:rPr lang="en-US" sz="1600" dirty="0" smtClean="0"/>
              <a:t>claim</a:t>
            </a:r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4191000" y="5076617"/>
            <a:ext cx="49530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Clr>
                <a:schemeClr val="accent5"/>
              </a:buClr>
              <a:buFont typeface="Wingdings" pitchFamily="2" charset="2"/>
              <a:buChar char="§"/>
            </a:pPr>
            <a:r>
              <a:rPr lang="en-US" sz="1600" dirty="0" smtClean="0"/>
              <a:t>Rapid adoption due to intuitiveness and rich </a:t>
            </a:r>
            <a:br>
              <a:rPr lang="en-US" sz="1600" dirty="0" smtClean="0"/>
            </a:br>
            <a:r>
              <a:rPr lang="en-US" sz="1600" dirty="0" smtClean="0"/>
              <a:t>feature set</a:t>
            </a:r>
          </a:p>
          <a:p>
            <a:pPr marL="285750" indent="-285750">
              <a:spcAft>
                <a:spcPts val="300"/>
              </a:spcAft>
              <a:buClr>
                <a:schemeClr val="accent5"/>
              </a:buClr>
              <a:buFont typeface="Wingdings" pitchFamily="2" charset="2"/>
              <a:buChar char="§"/>
            </a:pPr>
            <a:r>
              <a:rPr lang="en-US" sz="1600" dirty="0" smtClean="0"/>
              <a:t>Highly rated on Android and iPhone for performance</a:t>
            </a:r>
          </a:p>
          <a:p>
            <a:pPr marL="285750" indent="-285750">
              <a:spcAft>
                <a:spcPts val="300"/>
              </a:spcAft>
              <a:buClr>
                <a:schemeClr val="accent5"/>
              </a:buClr>
              <a:buFont typeface="Wingdings" pitchFamily="2" charset="2"/>
              <a:buChar char="§"/>
            </a:pPr>
            <a:r>
              <a:rPr lang="en-US" sz="1600" dirty="0" smtClean="0"/>
              <a:t>Multi-channel to ensure complete customer base coverage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0" y="174624"/>
            <a:ext cx="6248400" cy="1196975"/>
          </a:xfrm>
        </p:spPr>
        <p:txBody>
          <a:bodyPr/>
          <a:lstStyle/>
          <a:p>
            <a:pPr algn="r"/>
            <a:r>
              <a:rPr lang="en-US" dirty="0" smtClean="0"/>
              <a:t>An app that customers loved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4191000" y="4785360"/>
            <a:ext cx="6477000" cy="3200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9000">
                <a:schemeClr val="accent5"/>
              </a:gs>
              <a:gs pos="7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BENEFITS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114800" y="2209800"/>
            <a:ext cx="6477000" cy="3200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9000">
                <a:srgbClr val="2279BD"/>
              </a:gs>
              <a:gs pos="75000">
                <a:srgbClr val="2279BD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0000"/>
              </a:lnSpc>
            </a:pPr>
            <a:r>
              <a:rPr lang="en-US" dirty="0"/>
              <a:t>SOLUTION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4114800" y="1273314"/>
            <a:ext cx="4724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A large </a:t>
            </a:r>
            <a:r>
              <a:rPr lang="en-US" sz="2000" b="1" dirty="0"/>
              <a:t>U.S. insurance and financial services </a:t>
            </a:r>
            <a:r>
              <a:rPr lang="en-US" sz="2000" b="1" dirty="0" smtClean="0"/>
              <a:t>company </a:t>
            </a:r>
            <a:r>
              <a:rPr lang="en-US" sz="2000" b="1" dirty="0"/>
              <a:t>based in </a:t>
            </a:r>
            <a:r>
              <a:rPr lang="en-US" sz="2000" b="1" dirty="0" smtClean="0"/>
              <a:t>Ohio</a:t>
            </a:r>
            <a:r>
              <a:rPr lang="en-US" sz="2000" b="1" dirty="0"/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81000"/>
            <a:ext cx="1739900" cy="73630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85800" y="1828800"/>
            <a:ext cx="2438400" cy="4038600"/>
            <a:chOff x="762000" y="1981200"/>
            <a:chExt cx="2438400" cy="4038600"/>
          </a:xfrm>
        </p:grpSpPr>
        <p:pic>
          <p:nvPicPr>
            <p:cNvPr id="13" name="Picture 3" descr="C:\Users\Ruslan Mursalzade\Desktop\Galaxy_S_4_White copy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1981200"/>
              <a:ext cx="2438400" cy="4038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6800" y="2438400"/>
              <a:ext cx="1828800" cy="30480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526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3"/>
          <p:cNvSpPr txBox="1">
            <a:spLocks/>
          </p:cNvSpPr>
          <p:nvPr/>
        </p:nvSpPr>
        <p:spPr>
          <a:xfrm>
            <a:off x="4175760" y="1991360"/>
            <a:ext cx="4800600" cy="4140200"/>
          </a:xfrm>
          <a:prstGeom prst="rect">
            <a:avLst/>
          </a:prstGeom>
        </p:spPr>
        <p:txBody>
          <a:bodyPr/>
          <a:lstStyle>
            <a:lvl1pPr marL="290513" indent="-290513" algn="l" defTabSz="457200" rtl="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Font typeface="Wingdings" pitchFamily="2" charset="2"/>
              <a:buChar char="§"/>
              <a:defRPr sz="2800" kern="1200">
                <a:solidFill>
                  <a:srgbClr val="626262"/>
                </a:solidFill>
                <a:latin typeface="+mn-lt"/>
                <a:ea typeface="MS PGothic" pitchFamily="34" charset="-128"/>
                <a:cs typeface="Arial" pitchFamily="34" charset="0"/>
              </a:defRPr>
            </a:lvl1pPr>
            <a:lvl2pPr marL="627063" indent="-284163" algn="l" defTabSz="457200" rtl="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Font typeface="Wingdings" pitchFamily="2" charset="2"/>
              <a:buChar char="§"/>
              <a:defRPr sz="2400" kern="1200">
                <a:solidFill>
                  <a:srgbClr val="626262"/>
                </a:solidFill>
                <a:latin typeface="+mn-lt"/>
                <a:ea typeface="MS PGothic" pitchFamily="34" charset="-128"/>
                <a:cs typeface="Arial" pitchFamily="34" charset="0"/>
              </a:defRPr>
            </a:lvl2pPr>
            <a:lvl3pPr marL="917575" indent="-231775" algn="l" defTabSz="457200" rtl="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499525"/>
              </a:buClr>
              <a:buFont typeface="Wingdings" pitchFamily="2" charset="2"/>
              <a:buChar char="§"/>
              <a:defRPr sz="2000" kern="1200">
                <a:solidFill>
                  <a:srgbClr val="626262"/>
                </a:solidFill>
                <a:latin typeface="+mn-lt"/>
                <a:ea typeface="MS PGothic" pitchFamily="34" charset="-128"/>
                <a:cs typeface="Arial" pitchFamily="34" charset="0"/>
              </a:defRPr>
            </a:lvl3pPr>
            <a:lvl4pPr marL="1484313" indent="-230188" algn="l" defTabSz="457200" rtl="0" fontAlgn="base">
              <a:spcBef>
                <a:spcPct val="20000"/>
              </a:spcBef>
              <a:spcAft>
                <a:spcPct val="0"/>
              </a:spcAft>
              <a:buClr>
                <a:srgbClr val="499525"/>
              </a:buClr>
              <a:buFont typeface="Wingdings" pitchFamily="2" charset="2"/>
              <a:buChar char="§"/>
              <a:defRPr kern="1200">
                <a:solidFill>
                  <a:srgbClr val="626262"/>
                </a:solidFill>
                <a:latin typeface="+mj-lt"/>
                <a:ea typeface="MS PGothic" pitchFamily="34" charset="-128"/>
                <a:cs typeface="Arial" pitchFamily="34" charset="0"/>
              </a:defRPr>
            </a:lvl4pPr>
            <a:lvl5pPr marL="1882775" indent="-168275" algn="l" defTabSz="457200" rtl="0" fontAlgn="base">
              <a:spcBef>
                <a:spcPct val="20000"/>
              </a:spcBef>
              <a:spcAft>
                <a:spcPct val="0"/>
              </a:spcAft>
              <a:buClr>
                <a:srgbClr val="499525"/>
              </a:buClr>
              <a:buFont typeface="Wingdings" pitchFamily="2" charset="2"/>
              <a:buChar char="§"/>
              <a:defRPr kern="1200">
                <a:solidFill>
                  <a:srgbClr val="626262"/>
                </a:solidFill>
                <a:latin typeface="+mj-lt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/>
              <a:buChar char="•"/>
            </a:pPr>
            <a:endParaRPr lang="en-US" sz="1400" dirty="0">
              <a:solidFill>
                <a:srgbClr val="FFFFFF"/>
              </a:solidFill>
            </a:endParaRPr>
          </a:p>
          <a:p>
            <a:pPr marL="290513" lvl="1" indent="-290513">
              <a:buClrTx/>
              <a:buFont typeface="Arial"/>
              <a:buChar char="•"/>
            </a:pPr>
            <a:r>
              <a:rPr lang="en-US" sz="1400" kern="0" dirty="0" smtClean="0">
                <a:solidFill>
                  <a:srgbClr val="FFFFFF"/>
                </a:solidFill>
              </a:rPr>
              <a:t>Deployed </a:t>
            </a:r>
            <a:r>
              <a:rPr lang="en-US" sz="1400" kern="0" dirty="0">
                <a:solidFill>
                  <a:srgbClr val="FFFFFF"/>
                </a:solidFill>
              </a:rPr>
              <a:t>mobile trading </a:t>
            </a:r>
            <a:r>
              <a:rPr lang="en-US" sz="1400" kern="0" dirty="0" smtClean="0">
                <a:solidFill>
                  <a:srgbClr val="FFFFFF"/>
                </a:solidFill>
              </a:rPr>
              <a:t>app on </a:t>
            </a:r>
            <a:r>
              <a:rPr lang="en-US" sz="1400" kern="0" dirty="0">
                <a:solidFill>
                  <a:srgbClr val="FFFFFF"/>
                </a:solidFill>
              </a:rPr>
              <a:t>iPhone, Android, BlackBerry, Windows Mobile, Palm, and mobile </a:t>
            </a:r>
            <a:r>
              <a:rPr lang="en-US" sz="1400" kern="0" dirty="0" smtClean="0">
                <a:solidFill>
                  <a:srgbClr val="FFFFFF"/>
                </a:solidFill>
              </a:rPr>
              <a:t>web</a:t>
            </a:r>
            <a:endParaRPr lang="en-US" sz="1400" dirty="0" smtClean="0">
              <a:solidFill>
                <a:srgbClr val="FFFFFF"/>
              </a:solidFill>
            </a:endParaRPr>
          </a:p>
          <a:p>
            <a:pPr marL="290513" lvl="1" indent="-290513">
              <a:buClrTx/>
              <a:buFont typeface="Arial"/>
              <a:buChar char="•"/>
            </a:pPr>
            <a:r>
              <a:rPr lang="en-US" sz="1400" kern="0" dirty="0">
                <a:solidFill>
                  <a:srgbClr val="FFFFFF"/>
                </a:solidFill>
              </a:rPr>
              <a:t>Support 3 languages and 20+ million </a:t>
            </a:r>
            <a:r>
              <a:rPr lang="en-US" sz="1400" kern="0" dirty="0" smtClean="0">
                <a:solidFill>
                  <a:srgbClr val="FFFFFF"/>
                </a:solidFill>
              </a:rPr>
              <a:t>customers</a:t>
            </a:r>
          </a:p>
          <a:p>
            <a:pPr>
              <a:buClrTx/>
              <a:buFont typeface="Arial"/>
              <a:buChar char="•"/>
            </a:pPr>
            <a:r>
              <a:rPr lang="en-US" sz="1400" kern="0" dirty="0" smtClean="0">
                <a:solidFill>
                  <a:srgbClr val="FFFFFF"/>
                </a:solidFill>
              </a:rPr>
              <a:t>Feature-complete: </a:t>
            </a:r>
          </a:p>
          <a:p>
            <a:pPr lvl="1">
              <a:buClrTx/>
              <a:buFont typeface="Arial"/>
              <a:buChar char="•"/>
            </a:pPr>
            <a:r>
              <a:rPr lang="en-US" sz="1400" kern="0" dirty="0" smtClean="0">
                <a:solidFill>
                  <a:srgbClr val="FFFFFF"/>
                </a:solidFill>
              </a:rPr>
              <a:t>Advanced </a:t>
            </a:r>
            <a:r>
              <a:rPr lang="en-US" sz="1400" kern="0" dirty="0">
                <a:solidFill>
                  <a:srgbClr val="FFFFFF"/>
                </a:solidFill>
              </a:rPr>
              <a:t>charts and technical analysis, </a:t>
            </a:r>
            <a:endParaRPr lang="en-US" sz="1400" kern="0" dirty="0" smtClean="0">
              <a:solidFill>
                <a:srgbClr val="FFFFFF"/>
              </a:solidFill>
            </a:endParaRPr>
          </a:p>
          <a:p>
            <a:pPr lvl="1">
              <a:buClrTx/>
              <a:buFont typeface="Arial"/>
              <a:buChar char="•"/>
            </a:pPr>
            <a:r>
              <a:rPr lang="en-US" sz="1400" kern="0" dirty="0">
                <a:solidFill>
                  <a:srgbClr val="FFFFFF"/>
                </a:solidFill>
              </a:rPr>
              <a:t>M</a:t>
            </a:r>
            <a:r>
              <a:rPr lang="en-US" sz="1400" kern="0" dirty="0" smtClean="0">
                <a:solidFill>
                  <a:srgbClr val="FFFFFF"/>
                </a:solidFill>
              </a:rPr>
              <a:t>arket </a:t>
            </a:r>
            <a:r>
              <a:rPr lang="en-US" sz="1400" kern="0" dirty="0">
                <a:solidFill>
                  <a:srgbClr val="FFFFFF"/>
                </a:solidFill>
              </a:rPr>
              <a:t>news and analyst ratings</a:t>
            </a:r>
            <a:r>
              <a:rPr lang="en-US" sz="1400" kern="0" dirty="0" smtClean="0">
                <a:solidFill>
                  <a:srgbClr val="FFFFFF"/>
                </a:solidFill>
              </a:rPr>
              <a:t>,</a:t>
            </a:r>
          </a:p>
          <a:p>
            <a:pPr lvl="1">
              <a:buClrTx/>
              <a:buFont typeface="Arial"/>
              <a:buChar char="•"/>
            </a:pPr>
            <a:r>
              <a:rPr lang="en-US" sz="1400" kern="0" dirty="0">
                <a:solidFill>
                  <a:srgbClr val="FFFFFF"/>
                </a:solidFill>
              </a:rPr>
              <a:t>R</a:t>
            </a:r>
            <a:r>
              <a:rPr lang="en-US" sz="1400" kern="0" dirty="0" smtClean="0">
                <a:solidFill>
                  <a:srgbClr val="FFFFFF"/>
                </a:solidFill>
              </a:rPr>
              <a:t>eal</a:t>
            </a:r>
            <a:r>
              <a:rPr lang="en-US" sz="1400" kern="0" dirty="0">
                <a:solidFill>
                  <a:srgbClr val="FFFFFF"/>
                </a:solidFill>
              </a:rPr>
              <a:t>-time streaming quotes and watch lists, </a:t>
            </a:r>
            <a:endParaRPr lang="en-US" sz="1400" kern="0" dirty="0" smtClean="0">
              <a:solidFill>
                <a:srgbClr val="FFFFFF"/>
              </a:solidFill>
            </a:endParaRPr>
          </a:p>
          <a:p>
            <a:pPr lvl="1">
              <a:buClrTx/>
              <a:buFont typeface="Arial"/>
              <a:buChar char="•"/>
            </a:pPr>
            <a:r>
              <a:rPr lang="en-US" sz="1400" kern="0" dirty="0" smtClean="0">
                <a:solidFill>
                  <a:srgbClr val="FFFFFF"/>
                </a:solidFill>
              </a:rPr>
              <a:t>Investor </a:t>
            </a:r>
            <a:r>
              <a:rPr lang="en-US" sz="1400" kern="0" dirty="0">
                <a:solidFill>
                  <a:srgbClr val="FFFFFF"/>
                </a:solidFill>
              </a:rPr>
              <a:t>fundamentals and market </a:t>
            </a:r>
            <a:r>
              <a:rPr lang="en-US" sz="1400" kern="0" dirty="0" smtClean="0">
                <a:solidFill>
                  <a:srgbClr val="FFFFFF"/>
                </a:solidFill>
              </a:rPr>
              <a:t>earnings</a:t>
            </a:r>
          </a:p>
          <a:p>
            <a:pPr marL="0" indent="0">
              <a:buClrTx/>
              <a:buFont typeface="Wingdings" pitchFamily="2" charset="2"/>
              <a:buNone/>
            </a:pPr>
            <a:r>
              <a:rPr lang="en-US" sz="1400" kern="0" dirty="0">
                <a:solidFill>
                  <a:srgbClr val="FFFFFF"/>
                </a:solidFill>
              </a:rPr>
              <a:t/>
            </a:r>
            <a:br>
              <a:rPr lang="en-US" sz="1400" kern="0" dirty="0">
                <a:solidFill>
                  <a:srgbClr val="FFFFFF"/>
                </a:solidFill>
              </a:rPr>
            </a:br>
            <a:endParaRPr lang="en-US" sz="1800" dirty="0" smtClean="0">
              <a:solidFill>
                <a:srgbClr val="FFFFFF"/>
              </a:solidFill>
            </a:endParaRPr>
          </a:p>
          <a:p>
            <a:pPr marL="290513" lvl="1" indent="-290513">
              <a:buClrTx/>
              <a:buFont typeface="Arial"/>
              <a:buChar char="•"/>
            </a:pPr>
            <a:r>
              <a:rPr lang="en-US" sz="1400" kern="0" dirty="0" smtClean="0">
                <a:solidFill>
                  <a:srgbClr val="FFFFFF"/>
                </a:solidFill>
              </a:rPr>
              <a:t>Went from </a:t>
            </a:r>
            <a:r>
              <a:rPr lang="en-US" sz="1400" kern="0" dirty="0">
                <a:solidFill>
                  <a:srgbClr val="FFFFFF"/>
                </a:solidFill>
              </a:rPr>
              <a:t>no mobile solution to most advanced on all platforms all-at-</a:t>
            </a:r>
            <a:r>
              <a:rPr lang="en-US" sz="1400" kern="0" dirty="0" smtClean="0">
                <a:solidFill>
                  <a:srgbClr val="FFFFFF"/>
                </a:solidFill>
              </a:rPr>
              <a:t>once</a:t>
            </a:r>
          </a:p>
          <a:p>
            <a:pPr marL="290513" lvl="1" indent="-290513">
              <a:buClrTx/>
              <a:buFont typeface="Arial"/>
              <a:buChar char="•"/>
            </a:pPr>
            <a:r>
              <a:rPr lang="en-US" sz="1400" kern="0" dirty="0" smtClean="0">
                <a:solidFill>
                  <a:srgbClr val="FFFFFF"/>
                </a:solidFill>
              </a:rPr>
              <a:t>Leapfrogged the </a:t>
            </a:r>
            <a:r>
              <a:rPr lang="en-US" sz="1400" kern="0" dirty="0">
                <a:solidFill>
                  <a:srgbClr val="FFFFFF"/>
                </a:solidFill>
              </a:rPr>
              <a:t>competition </a:t>
            </a:r>
            <a:r>
              <a:rPr lang="en-US" sz="1400" kern="0" dirty="0" smtClean="0">
                <a:solidFill>
                  <a:srgbClr val="FFFFFF"/>
                </a:solidFill>
              </a:rPr>
              <a:t>by providing the </a:t>
            </a:r>
            <a:r>
              <a:rPr lang="en-US" sz="1400" kern="0" dirty="0">
                <a:solidFill>
                  <a:srgbClr val="FFFFFF"/>
                </a:solidFill>
              </a:rPr>
              <a:t>broadest and most advanced mobile brokerage </a:t>
            </a:r>
            <a:r>
              <a:rPr lang="en-US" sz="1400" kern="0" dirty="0" smtClean="0">
                <a:solidFill>
                  <a:srgbClr val="FFFFFF"/>
                </a:solidFill>
              </a:rPr>
              <a:t>application</a:t>
            </a:r>
            <a:r>
              <a:rPr lang="en-US" sz="1400" kern="0" dirty="0">
                <a:solidFill>
                  <a:srgbClr val="FFFFFF"/>
                </a:solidFill>
              </a:rPr>
              <a:t> </a:t>
            </a:r>
            <a:r>
              <a:rPr lang="en-US" sz="1400" kern="0" dirty="0" smtClean="0">
                <a:solidFill>
                  <a:srgbClr val="FFFFFF"/>
                </a:solidFill>
              </a:rPr>
              <a:t>in just a few months</a:t>
            </a:r>
            <a:endParaRPr lang="en-US" sz="1400" kern="0" dirty="0">
              <a:solidFill>
                <a:srgbClr val="FFFFFF"/>
              </a:solidFill>
            </a:endParaRPr>
          </a:p>
          <a:p>
            <a:pPr marL="290513" lvl="1" indent="-290513">
              <a:buClrTx/>
              <a:buFont typeface="Arial"/>
              <a:buChar char="•"/>
            </a:pPr>
            <a:r>
              <a:rPr lang="en-US" sz="1400" kern="0" dirty="0">
                <a:solidFill>
                  <a:srgbClr val="FFFFFF"/>
                </a:solidFill>
              </a:rPr>
              <a:t>Increased trader loyalty by enabling them to find opportunities, do in-depth investment research and trade online instantly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Scottrade: Multi-channel coverage for the diverse trader base</a:t>
            </a:r>
            <a:endParaRPr lang="en-US" dirty="0"/>
          </a:p>
        </p:txBody>
      </p:sp>
      <p:sp>
        <p:nvSpPr>
          <p:cNvPr id="24" name="Rounded Rectangle 23"/>
          <p:cNvSpPr/>
          <p:nvPr/>
        </p:nvSpPr>
        <p:spPr>
          <a:xfrm>
            <a:off x="4114800" y="1716435"/>
            <a:ext cx="5029200" cy="4685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9000">
                <a:srgbClr val="2279BD"/>
              </a:gs>
              <a:gs pos="75000">
                <a:srgbClr val="2279BD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0000"/>
              </a:lnSpc>
            </a:pPr>
            <a:r>
              <a:rPr lang="en-US" sz="2400" dirty="0" smtClean="0">
                <a:solidFill>
                  <a:srgbClr val="FFFFFF"/>
                </a:solidFill>
              </a:rPr>
              <a:t>Solution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114800" y="4336900"/>
            <a:ext cx="4953000" cy="4685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9000">
                <a:schemeClr val="accent5"/>
              </a:gs>
              <a:gs pos="75000">
                <a:schemeClr val="accent5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0000"/>
              </a:lnSpc>
            </a:pPr>
            <a:r>
              <a:rPr lang="en-US" sz="2400" dirty="0" smtClean="0">
                <a:solidFill>
                  <a:srgbClr val="FFFFFF"/>
                </a:solidFill>
              </a:rPr>
              <a:t>Benefits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329948" y="1998307"/>
            <a:ext cx="2035504" cy="9541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Picture 2" descr="scottrad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95" y="2587029"/>
            <a:ext cx="2947514" cy="4410603"/>
          </a:xfrm>
          <a:prstGeom prst="rect">
            <a:avLst/>
          </a:prstGeom>
        </p:spPr>
      </p:pic>
      <p:pic>
        <p:nvPicPr>
          <p:cNvPr id="4" name="Picture 3" descr="scottrad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" y="2258674"/>
            <a:ext cx="1557020" cy="33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3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0" y="-12157"/>
            <a:ext cx="9144000" cy="68701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0" y="0"/>
            <a:ext cx="9144000" cy="1219200"/>
          </a:xfrm>
          <a:prstGeom prst="rect">
            <a:avLst/>
          </a:prstGeom>
          <a:gradFill>
            <a:gsLst>
              <a:gs pos="0">
                <a:schemeClr val="bg2">
                  <a:lumMod val="20000"/>
                  <a:lumOff val="80000"/>
                  <a:alpha val="80000"/>
                </a:schemeClr>
              </a:gs>
              <a:gs pos="100000">
                <a:schemeClr val="bg2">
                  <a:lumMod val="20000"/>
                  <a:lumOff val="80000"/>
                  <a:alpha val="82000"/>
                </a:schemeClr>
              </a:gs>
              <a:gs pos="25000">
                <a:schemeClr val="bg1">
                  <a:alpha val="0"/>
                </a:schemeClr>
              </a:gs>
              <a:gs pos="7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-21771" y="3954763"/>
            <a:ext cx="9165771" cy="396045"/>
          </a:xfrm>
          <a:prstGeom prst="rect">
            <a:avLst/>
          </a:prstGeom>
          <a:solidFill>
            <a:srgbClr val="FAA61A"/>
          </a:solidFill>
          <a:ln>
            <a:noFill/>
          </a:ln>
          <a:effectLst>
            <a:outerShdw blurRad="276225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4" name="rg_hi" descr="https://encrypted-tbn1.google.com/images?q=tbn:ANd9GcSrS0gBjQdX4gt05J9Qjgdw7vshieo50JUNRBjABC2QiqlDT_5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75972" y="1908163"/>
            <a:ext cx="1058999" cy="185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il_fi" descr="http://www.advancedmarketplace.com/AMP/media/Media/Customers/CPS-Energy-logo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128" y="2263584"/>
            <a:ext cx="952555" cy="33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il_fi" descr="https://www.aipm.com.au/resource/powerlink_logo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696" y="2794332"/>
            <a:ext cx="784532" cy="21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il_fi" descr="http://www.jtechsales.com/Web%20Site/WebSite/PICTURES/logos/henkel_logo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4545" y="3067717"/>
            <a:ext cx="591225" cy="241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il_fi" descr="http://images.wikia.com/logopedia/images/8/89/Logo_MARS_incorporated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5473" y="3535303"/>
            <a:ext cx="608801" cy="21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il_fi" descr="http://smarthistory.khanacademy.org/assets/images/images/OtisLogoTight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0026" y="3590767"/>
            <a:ext cx="738155" cy="26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il_fi" descr="http://www.fastlanekarting.com.au/wp-content/uploads/2011/05/schweppes-logo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5008" y="1975838"/>
            <a:ext cx="532203" cy="412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il_fi" descr="http://www.warburtons.co.uk/files/media/images/warburtons_logo_2010_RG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1890" y="2461846"/>
            <a:ext cx="836963" cy="21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il_fi" descr="http://sphotos.xx.fbcdn.net/hphotos-snc6/283099_10150255886337654_3737295_n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5008" y="2740568"/>
            <a:ext cx="475150" cy="52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il_fi" descr="http://www.australianarrow.com.au/logo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2583" y="3284585"/>
            <a:ext cx="952555" cy="276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il_fi" descr="http://lewisville-airconditioning.com/wp-content/uploads/2011/04/Rheem-Logo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7005" y="1467722"/>
            <a:ext cx="429674" cy="429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il_fi" descr="http://www.easy-solar-quote.co.uk/wp-content/plugins/rss-poster/cache/5f7ae_applied-materials-inc-logo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2130" y="2103424"/>
            <a:ext cx="992188" cy="28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il_fi" descr="http://www.millerelectric.com/assets/rockwell-automation-logo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4554" y="2568817"/>
            <a:ext cx="984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il_fi" descr="http://www.opensecrets.org/news/Tyco-Logo.pn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5751" y="2902347"/>
            <a:ext cx="87249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il_fi" descr="http://www.roadwhyz.com/Orica-Logo.jp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0" y="1600200"/>
            <a:ext cx="1106487" cy="42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il_fi" descr="http://www.learnmedia.co.uk/image/clients/tomago_aluminium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6812" y="3124200"/>
            <a:ext cx="14747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il_fi" descr="http://www.quarryacademy.com/cmsNews/Dyno%20logo.jp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2400" y="2438400"/>
            <a:ext cx="8903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6" descr="http://www.gscenergy.com/images/exelon_logo.gif"/>
          <p:cNvPicPr>
            <a:picLocks noChangeAspect="1" noChangeArrowheads="1"/>
          </p:cNvPicPr>
          <p:nvPr/>
        </p:nvPicPr>
        <p:blipFill>
          <a:blip r:embed="rId2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082" y="1467722"/>
            <a:ext cx="828748" cy="24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9" descr="KPMG.jpg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0257" y="1600200"/>
            <a:ext cx="9338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36" descr="images.jpg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3124200"/>
            <a:ext cx="106680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4" name="Group 123"/>
          <p:cNvGrpSpPr/>
          <p:nvPr/>
        </p:nvGrpSpPr>
        <p:grpSpPr>
          <a:xfrm>
            <a:off x="1830516" y="1066800"/>
            <a:ext cx="5491548" cy="5943600"/>
            <a:chOff x="1830516" y="152400"/>
            <a:chExt cx="5491548" cy="6477000"/>
          </a:xfrm>
        </p:grpSpPr>
        <p:cxnSp>
          <p:nvCxnSpPr>
            <p:cNvPr id="125" name="Straight Connector 124"/>
            <p:cNvCxnSpPr/>
            <p:nvPr/>
          </p:nvCxnSpPr>
          <p:spPr>
            <a:xfrm>
              <a:off x="1830516" y="152400"/>
              <a:ext cx="0" cy="6477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29000"/>
                    </a:schemeClr>
                  </a:gs>
                  <a:gs pos="100000">
                    <a:schemeClr val="bg2">
                      <a:lumMod val="60000"/>
                      <a:lumOff val="40000"/>
                      <a:alpha val="29000"/>
                    </a:schemeClr>
                  </a:gs>
                  <a:gs pos="60000">
                    <a:schemeClr val="bg1">
                      <a:lumMod val="95000"/>
                    </a:schemeClr>
                  </a:gs>
                  <a:gs pos="40000">
                    <a:schemeClr val="bg1">
                      <a:lumMod val="95000"/>
                    </a:schemeClr>
                  </a:gs>
                </a:gsLst>
                <a:lin ang="162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3661032" y="152400"/>
              <a:ext cx="0" cy="6477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29000"/>
                    </a:schemeClr>
                  </a:gs>
                  <a:gs pos="100000">
                    <a:schemeClr val="bg2">
                      <a:lumMod val="60000"/>
                      <a:lumOff val="40000"/>
                      <a:alpha val="29000"/>
                    </a:schemeClr>
                  </a:gs>
                  <a:gs pos="60000">
                    <a:schemeClr val="bg1">
                      <a:lumMod val="95000"/>
                    </a:schemeClr>
                  </a:gs>
                  <a:gs pos="40000">
                    <a:schemeClr val="bg1">
                      <a:lumMod val="95000"/>
                    </a:schemeClr>
                  </a:gs>
                </a:gsLst>
                <a:lin ang="162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5491548" y="152400"/>
              <a:ext cx="0" cy="6477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29000"/>
                    </a:schemeClr>
                  </a:gs>
                  <a:gs pos="100000">
                    <a:schemeClr val="bg2">
                      <a:lumMod val="60000"/>
                      <a:lumOff val="40000"/>
                      <a:alpha val="29000"/>
                    </a:schemeClr>
                  </a:gs>
                  <a:gs pos="60000">
                    <a:schemeClr val="bg1">
                      <a:lumMod val="95000"/>
                    </a:schemeClr>
                  </a:gs>
                  <a:gs pos="40000">
                    <a:schemeClr val="bg1">
                      <a:lumMod val="95000"/>
                    </a:schemeClr>
                  </a:gs>
                </a:gsLst>
                <a:lin ang="162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7322064" y="152400"/>
              <a:ext cx="0" cy="6477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bg2">
                      <a:lumMod val="60000"/>
                      <a:lumOff val="40000"/>
                      <a:alpha val="29000"/>
                    </a:schemeClr>
                  </a:gs>
                  <a:gs pos="100000">
                    <a:schemeClr val="bg2">
                      <a:lumMod val="60000"/>
                      <a:lumOff val="40000"/>
                      <a:alpha val="29000"/>
                    </a:schemeClr>
                  </a:gs>
                  <a:gs pos="60000">
                    <a:schemeClr val="bg1">
                      <a:lumMod val="95000"/>
                    </a:schemeClr>
                  </a:gs>
                  <a:gs pos="40000">
                    <a:schemeClr val="bg1">
                      <a:lumMod val="95000"/>
                    </a:schemeClr>
                  </a:gs>
                </a:gsLst>
                <a:lin ang="162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9" name="TextBox 128"/>
          <p:cNvSpPr txBox="1"/>
          <p:nvPr/>
        </p:nvSpPr>
        <p:spPr>
          <a:xfrm>
            <a:off x="319871" y="3997134"/>
            <a:ext cx="12047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AUTOMOTIVE</a:t>
            </a:r>
            <a:endParaRPr lang="en-US" sz="1400" dirty="0"/>
          </a:p>
        </p:txBody>
      </p:sp>
      <p:sp>
        <p:nvSpPr>
          <p:cNvPr id="130" name="TextBox 129"/>
          <p:cNvSpPr txBox="1"/>
          <p:nvPr/>
        </p:nvSpPr>
        <p:spPr>
          <a:xfrm>
            <a:off x="1855910" y="3997134"/>
            <a:ext cx="1689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FINANCIAL SERVICES</a:t>
            </a:r>
            <a:endParaRPr lang="en-US" sz="1400" dirty="0"/>
          </a:p>
        </p:txBody>
      </p:sp>
      <p:sp>
        <p:nvSpPr>
          <p:cNvPr id="131" name="TextBox 130"/>
          <p:cNvSpPr txBox="1"/>
          <p:nvPr/>
        </p:nvSpPr>
        <p:spPr>
          <a:xfrm>
            <a:off x="4049833" y="3997134"/>
            <a:ext cx="10441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INSURANCE</a:t>
            </a:r>
            <a:endParaRPr lang="en-US" sz="1400" dirty="0"/>
          </a:p>
        </p:txBody>
      </p:sp>
      <p:sp>
        <p:nvSpPr>
          <p:cNvPr id="132" name="TextBox 131"/>
          <p:cNvSpPr txBox="1"/>
          <p:nvPr/>
        </p:nvSpPr>
        <p:spPr>
          <a:xfrm>
            <a:off x="5480609" y="3997134"/>
            <a:ext cx="18803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HEALTHCARE/PHARMA</a:t>
            </a:r>
            <a:endParaRPr lang="en-US" sz="1400" dirty="0"/>
          </a:p>
        </p:txBody>
      </p:sp>
      <p:sp>
        <p:nvSpPr>
          <p:cNvPr id="133" name="TextBox 132"/>
          <p:cNvSpPr txBox="1"/>
          <p:nvPr/>
        </p:nvSpPr>
        <p:spPr>
          <a:xfrm>
            <a:off x="7371921" y="3997134"/>
            <a:ext cx="1749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TRAVEL/HOSPITALITY</a:t>
            </a:r>
            <a:endParaRPr lang="en-US" sz="1400" dirty="0"/>
          </a:p>
        </p:txBody>
      </p:sp>
      <p:pic>
        <p:nvPicPr>
          <p:cNvPr id="134" name="Picture 2" descr="http://media.nowpublic.net/images/7c/9/7c96cca5646a1fb4dce22d576c113df6.jpg"/>
          <p:cNvPicPr>
            <a:picLocks noChangeAspect="1" noChangeArrowheads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881" y="5808691"/>
            <a:ext cx="668061" cy="56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rg_hi" descr="https://encrypted-tbn2.google.com/images?q=tbn:ANd9GcTkU_2dy6sC-ISuVuPn8hV2bYLknvnl_In40UtuXeZ3w6KfKN_p"/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128" y="5155272"/>
            <a:ext cx="1252072" cy="33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4" descr="chrysler_wing.jpg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912" y="4724400"/>
            <a:ext cx="984504" cy="28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4" descr="http://1.bp.blogspot.com/_AcBUSVxs82w/SvGCqKu9XCI/AAAAAAAAWEo/HgqI1o5a87o/s400/HSBC-Logo.jpg"/>
          <p:cNvPicPr>
            <a:picLocks noChangeAspect="1" noChangeArrowheads="1"/>
          </p:cNvPicPr>
          <p:nvPr/>
        </p:nvPicPr>
        <p:blipFill>
          <a:blip r:embed="rId2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552" b="30290"/>
          <a:stretch>
            <a:fillRect/>
          </a:stretch>
        </p:blipFill>
        <p:spPr bwMode="auto">
          <a:xfrm>
            <a:off x="1877943" y="4708814"/>
            <a:ext cx="919120" cy="28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35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158" y="5871689"/>
            <a:ext cx="762000" cy="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5" descr="http://t2.gstatic.com/images?q=tbn:ANd9GcTU9hP3R6LIn6Owzq2uy6X1ndkI8yIv3ofmOqeJp43fcKRGXb6t"/>
          <p:cNvPicPr>
            <a:picLocks noChangeAspect="1" noChangeArrowheads="1"/>
          </p:cNvPicPr>
          <p:nvPr/>
        </p:nvPicPr>
        <p:blipFill>
          <a:blip r:embed="rId2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9492" y="6220842"/>
            <a:ext cx="761909" cy="207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40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0730" y="5578896"/>
            <a:ext cx="474338" cy="25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2"/>
          <p:cNvPicPr>
            <a:picLocks noChangeAspect="1" noChangeArrowheads="1"/>
          </p:cNvPicPr>
          <p:nvPr/>
        </p:nvPicPr>
        <p:blipFill>
          <a:blip r:embed="rId3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0069" y="6173815"/>
            <a:ext cx="865186" cy="1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5"/>
          <p:cNvPicPr>
            <a:picLocks noChangeAspect="1" noChangeArrowheads="1"/>
          </p:cNvPicPr>
          <p:nvPr/>
        </p:nvPicPr>
        <p:blipFill>
          <a:blip r:embed="rId3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4850" y="5381956"/>
            <a:ext cx="533400" cy="40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34"/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4800" y="6019800"/>
            <a:ext cx="1066800" cy="58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5" descr="NWlogo_200.jpg"/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1" y="5334000"/>
            <a:ext cx="46850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6" descr="Alfa_Insurance_Logo.jpg"/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4572000"/>
            <a:ext cx="470972" cy="47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22" descr="http://westchesternewsonline.com/photos/blue-cross-blue-shield-logo.gif"/>
          <p:cNvPicPr>
            <a:picLocks noChangeAspect="1" noChangeArrowheads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5212590"/>
            <a:ext cx="609600" cy="350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2" descr="http://www3.imperial.ac.uk/pls/portallive/docs/1/14493697.JPG"/>
          <p:cNvPicPr>
            <a:picLocks noChangeAspect="1" noChangeArrowheads="1"/>
          </p:cNvPicPr>
          <p:nvPr/>
        </p:nvPicPr>
        <p:blipFill>
          <a:blip r:embed="rId3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4876800"/>
            <a:ext cx="846138" cy="241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6"/>
          <p:cNvPicPr>
            <a:picLocks noChangeAspect="1" noChangeArrowheads="1"/>
          </p:cNvPicPr>
          <p:nvPr/>
        </p:nvPicPr>
        <p:blipFill>
          <a:blip r:embed="rId3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0325" y="5284787"/>
            <a:ext cx="9048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2" descr="http://www.bmcbenefitservices.com/images/Aetna-logo.jpg"/>
          <p:cNvPicPr>
            <a:picLocks noChangeAspect="1" noChangeArrowheads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6466" y="4572000"/>
            <a:ext cx="658134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il_fi" descr="http://nucleus.img.cas.cz/8mcm/carl_zeiss_logo.gif"/>
          <p:cNvPicPr>
            <a:picLocks noChangeAspect="1" noChangeArrowheads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9758" y="494102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il_fi" descr="http://www.dksh.com.mm/logo_dksh.gif"/>
          <p:cNvPicPr>
            <a:picLocks noChangeAspect="1" noChangeArrowheads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5715000"/>
            <a:ext cx="685800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7"/>
          <p:cNvPicPr>
            <a:picLocks noChangeAspect="1" noChangeArrowheads="1"/>
          </p:cNvPicPr>
          <p:nvPr/>
        </p:nvPicPr>
        <p:blipFill>
          <a:blip r:embed="rId4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13" b="34219"/>
          <a:stretch>
            <a:fillRect/>
          </a:stretch>
        </p:blipFill>
        <p:spPr bwMode="auto">
          <a:xfrm>
            <a:off x="6423025" y="5638800"/>
            <a:ext cx="815975" cy="339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58" descr="http://www.hotel-online.com/News/PR2006_2nd/HyattLogo2006.gif"/>
          <p:cNvPicPr>
            <a:picLocks noChangeAspect="1" noChangeArrowheads="1"/>
          </p:cNvPicPr>
          <p:nvPr/>
        </p:nvPicPr>
        <p:blipFill>
          <a:blip r:embed="rId4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972" b="13647"/>
          <a:stretch>
            <a:fillRect/>
          </a:stretch>
        </p:blipFill>
        <p:spPr bwMode="auto">
          <a:xfrm>
            <a:off x="7389018" y="5332562"/>
            <a:ext cx="7842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/>
          <p:cNvPicPr>
            <a:picLocks noChangeAspect="1" noChangeArrowheads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6499" y="4505324"/>
            <a:ext cx="1006475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2"/>
          <p:cNvPicPr>
            <a:picLocks noChangeAspect="1" noChangeArrowheads="1"/>
          </p:cNvPicPr>
          <p:nvPr/>
        </p:nvPicPr>
        <p:blipFill>
          <a:blip r:embed="rId4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999" b="20000"/>
          <a:stretch>
            <a:fillRect/>
          </a:stretch>
        </p:blipFill>
        <p:spPr bwMode="auto">
          <a:xfrm>
            <a:off x="7397491" y="4724400"/>
            <a:ext cx="8667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2"/>
          <p:cNvPicPr>
            <a:picLocks noChangeAspect="1" noChangeArrowheads="1"/>
          </p:cNvPicPr>
          <p:nvPr/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5859" y="5565775"/>
            <a:ext cx="10064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14" descr="http://www.webster.edu/depts/business/newsletter/archive/images/scottrade_logo_sm.jpg"/>
          <p:cNvPicPr>
            <a:picLocks noChangeAspect="1" noChangeArrowheads="1"/>
          </p:cNvPicPr>
          <p:nvPr/>
        </p:nvPicPr>
        <p:blipFill>
          <a:blip r:embed="rId4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2876" y="4373472"/>
            <a:ext cx="762000" cy="24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il_fi" descr="http://4.bp.blogspot.com/_VxwhVmvCh2o/TRd45CaSY3I/AAAAAAAAA04/kXDyDKdEnbY/s1600/31078-amounlogo.jpg"/>
          <p:cNvPicPr>
            <a:picLocks noChangeAspect="1" noChangeArrowheads="1"/>
          </p:cNvPicPr>
          <p:nvPr/>
        </p:nvPicPr>
        <p:blipFill rotWithShape="1"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53200" y="4572000"/>
            <a:ext cx="609600" cy="27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il_fi" descr="https://www.zip-online.com/ziponlineV3/images/logo_ZP.png"/>
          <p:cNvPicPr>
            <a:picLocks noChangeAspect="1" noChangeArrowheads="1"/>
          </p:cNvPicPr>
          <p:nvPr/>
        </p:nvPicPr>
        <p:blipFill>
          <a:blip r:embed="rId4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6351588"/>
            <a:ext cx="914400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" name="Rectangle 159"/>
          <p:cNvSpPr/>
          <p:nvPr/>
        </p:nvSpPr>
        <p:spPr>
          <a:xfrm>
            <a:off x="-21771" y="812322"/>
            <a:ext cx="9165771" cy="396045"/>
          </a:xfrm>
          <a:prstGeom prst="rect">
            <a:avLst/>
          </a:prstGeom>
          <a:solidFill>
            <a:srgbClr val="FAA61A"/>
          </a:solidFill>
          <a:ln>
            <a:noFill/>
          </a:ln>
          <a:effectLst>
            <a:outerShdw blurRad="276225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1" name="TextBox 160"/>
          <p:cNvSpPr txBox="1"/>
          <p:nvPr/>
        </p:nvSpPr>
        <p:spPr>
          <a:xfrm>
            <a:off x="50111" y="837262"/>
            <a:ext cx="1744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UTILITIES / OIL &amp; GAS</a:t>
            </a:r>
            <a:endParaRPr lang="en-US" sz="1400" dirty="0"/>
          </a:p>
        </p:txBody>
      </p:sp>
      <p:sp>
        <p:nvSpPr>
          <p:cNvPr id="162" name="TextBox 161"/>
          <p:cNvSpPr txBox="1"/>
          <p:nvPr/>
        </p:nvSpPr>
        <p:spPr>
          <a:xfrm>
            <a:off x="1890232" y="837262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CONSUMER/RETAIL</a:t>
            </a:r>
            <a:endParaRPr lang="en-US" sz="1400" dirty="0"/>
          </a:p>
        </p:txBody>
      </p:sp>
      <p:sp>
        <p:nvSpPr>
          <p:cNvPr id="163" name="TextBox 162"/>
          <p:cNvSpPr txBox="1"/>
          <p:nvPr/>
        </p:nvSpPr>
        <p:spPr>
          <a:xfrm>
            <a:off x="3807005" y="837262"/>
            <a:ext cx="15297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MANUFACTURING</a:t>
            </a:r>
            <a:endParaRPr lang="en-US" sz="1400" dirty="0"/>
          </a:p>
        </p:txBody>
      </p:sp>
      <p:sp>
        <p:nvSpPr>
          <p:cNvPr id="164" name="TextBox 163"/>
          <p:cNvSpPr txBox="1"/>
          <p:nvPr/>
        </p:nvSpPr>
        <p:spPr>
          <a:xfrm>
            <a:off x="5988141" y="837262"/>
            <a:ext cx="8652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SERVICES</a:t>
            </a:r>
            <a:endParaRPr lang="en-US" sz="1400" dirty="0"/>
          </a:p>
        </p:txBody>
      </p:sp>
      <p:sp>
        <p:nvSpPr>
          <p:cNvPr id="165" name="TextBox 164"/>
          <p:cNvSpPr txBox="1"/>
          <p:nvPr/>
        </p:nvSpPr>
        <p:spPr>
          <a:xfrm>
            <a:off x="7859679" y="837262"/>
            <a:ext cx="77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MINING</a:t>
            </a:r>
            <a:endParaRPr lang="en-US" sz="1400" dirty="0"/>
          </a:p>
        </p:txBody>
      </p:sp>
      <p:sp>
        <p:nvSpPr>
          <p:cNvPr id="166" name="Title 1"/>
          <p:cNvSpPr txBox="1">
            <a:spLocks/>
          </p:cNvSpPr>
          <p:nvPr/>
        </p:nvSpPr>
        <p:spPr bwMode="auto">
          <a:xfrm>
            <a:off x="457200" y="244040"/>
            <a:ext cx="8229600" cy="562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94B83"/>
                </a:solidFill>
                <a:latin typeface="+mj-lt"/>
                <a:ea typeface="MS PGothic" pitchFamily="34" charset="-128"/>
                <a:cs typeface="Arial" pitchFamily="34" charset="0"/>
              </a:defRPr>
            </a:lvl1pPr>
            <a:lvl2pPr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sz="2400" smtClean="0"/>
              <a:t>The World’s Most Innovative Businesses Mobilize with Kony</a:t>
            </a:r>
            <a:br>
              <a:rPr lang="en-US" sz="2400" smtClean="0"/>
            </a:br>
            <a:endParaRPr lang="en-US" sz="2400" dirty="0"/>
          </a:p>
        </p:txBody>
      </p:sp>
      <p:pic>
        <p:nvPicPr>
          <p:cNvPr id="167" name="Picture 166"/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0" y="2209800"/>
            <a:ext cx="762000" cy="575930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7551" y="5111846"/>
            <a:ext cx="754783" cy="339778"/>
          </a:xfrm>
          <a:prstGeom prst="rect">
            <a:avLst/>
          </a:prstGeom>
        </p:spPr>
      </p:pic>
      <p:pic>
        <p:nvPicPr>
          <p:cNvPr id="169" name="Picture 10" descr="wellpoint-logo.jpg"/>
          <p:cNvPicPr>
            <a:picLocks noChangeAspect="1"/>
          </p:cNvPicPr>
          <p:nvPr/>
        </p:nvPicPr>
        <p:blipFill>
          <a:blip r:embed="rId5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6007100"/>
            <a:ext cx="8180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4633146" y="1424503"/>
            <a:ext cx="616857" cy="508000"/>
          </a:xfrm>
          <a:prstGeom prst="rect">
            <a:avLst/>
          </a:prstGeom>
        </p:spPr>
      </p:pic>
      <p:pic>
        <p:nvPicPr>
          <p:cNvPr id="171" name="Picture 6" descr="http://www.pano4you.vn/resource/images/honda_logo.png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093" y="6098903"/>
            <a:ext cx="841180" cy="54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s://upload.wikimedia.org/wikipedia/fr/9/97/CathayPacific_Logo.PNG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521" y="6075746"/>
            <a:ext cx="1537369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" name="Picture 12" descr="http://goodlogo.com/images/logos/suntrust_logo_2920.gif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056" y="5723218"/>
            <a:ext cx="511969" cy="296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blog.centralrestaurant.com/wp-content/uploads/ApplebeesLogo.gif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297" y="6387103"/>
            <a:ext cx="580134" cy="26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8" descr="http://www.logostage.com/logos/siemens.png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65" y="1536319"/>
            <a:ext cx="1286669" cy="29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6" name="Picture 2" descr="http://www.gulftalent.com/images1/logos/LE183-3242_logo.jpg"/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812" y="5681623"/>
            <a:ext cx="301600" cy="29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" name="Picture 18" descr="http://www.solidaridadporcolombia.org/imagenes/BANCO%20DE-BOGOTA.png"/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450" y="6489184"/>
            <a:ext cx="857828" cy="28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10" descr="http://www.logostage.com/logos/Caixa.png"/>
          <p:cNvPicPr>
            <a:picLocks noChangeAspect="1" noChangeArrowheads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158" y="6537195"/>
            <a:ext cx="567978" cy="12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178" descr="100px-Itaú.PNG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064" y="5392089"/>
            <a:ext cx="246711" cy="246711"/>
          </a:xfrm>
          <a:prstGeom prst="rect">
            <a:avLst/>
          </a:prstGeom>
        </p:spPr>
      </p:pic>
      <p:pic>
        <p:nvPicPr>
          <p:cNvPr id="180" name="Picture 179" descr="wpid-wpid-cleveland_clinic13.jpeg"/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466" y="6355041"/>
            <a:ext cx="437072" cy="410354"/>
          </a:xfrm>
          <a:prstGeom prst="rect">
            <a:avLst/>
          </a:prstGeom>
        </p:spPr>
      </p:pic>
      <p:pic>
        <p:nvPicPr>
          <p:cNvPr id="181" name="Picture 20" descr="http://www.ferromex.com.mx/images/logo.gif"/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152" y="6390110"/>
            <a:ext cx="1035966" cy="27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www.gandhinagarportal.com/wp-content/uploads/2011/05/logosbibank.jpg"/>
          <p:cNvPicPr>
            <a:picLocks noChangeAspect="1"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02" y="4659073"/>
            <a:ext cx="738023" cy="55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" name="Picture 4"/>
          <p:cNvPicPr>
            <a:picLocks noChangeAspect="1" noChangeArrowheads="1"/>
          </p:cNvPicPr>
          <p:nvPr/>
        </p:nvPicPr>
        <p:blipFill>
          <a:blip r:embed="rId6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000" b="42000"/>
          <a:stretch>
            <a:fillRect/>
          </a:stretch>
        </p:blipFill>
        <p:spPr bwMode="auto">
          <a:xfrm>
            <a:off x="2019496" y="5088420"/>
            <a:ext cx="1362426" cy="27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Picture 2" descr="http://www.msrc.org/img/becoming-a-customer/logos/Anadarko_Logo.png"/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18" y="2749550"/>
            <a:ext cx="1460046" cy="146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6"/>
          <p:cNvPicPr>
            <a:picLocks noChangeAspect="1" noChangeArrowheads="1"/>
          </p:cNvPicPr>
          <p:nvPr/>
        </p:nvPicPr>
        <p:blipFill>
          <a:blip r:embed="rId6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9361" y="4408495"/>
            <a:ext cx="443306" cy="27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s1.cdn.autoevolution.com/images/news/mercedes-slc-gets-the-green-light-44392_1.png"/>
          <p:cNvPicPr>
            <a:picLocks noChangeAspect="1" noChangeArrowheads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7" t="44497" r="8718" b="45030"/>
          <a:stretch/>
        </p:blipFill>
        <p:spPr bwMode="auto">
          <a:xfrm>
            <a:off x="833456" y="5434970"/>
            <a:ext cx="630380" cy="8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54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 descr="Orange-BG.pn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1531" y="0"/>
            <a:ext cx="91755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96975"/>
          </a:xfrm>
        </p:spPr>
        <p:txBody>
          <a:bodyPr/>
          <a:lstStyle/>
          <a:p>
            <a:r>
              <a:rPr lang="en-US" sz="6000" dirty="0" err="1" smtClean="0">
                <a:solidFill>
                  <a:schemeClr val="bg1"/>
                </a:solidFill>
              </a:rPr>
              <a:t>Kony</a:t>
            </a:r>
            <a:r>
              <a:rPr lang="en-US" sz="6000" dirty="0" smtClean="0">
                <a:solidFill>
                  <a:schemeClr val="bg1"/>
                </a:solidFill>
              </a:rPr>
              <a:t> Multi Channel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91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/>
        </p:nvSpPr>
        <p:spPr>
          <a:xfrm flipH="1">
            <a:off x="5368607" y="1371599"/>
            <a:ext cx="1866053" cy="1125297"/>
          </a:xfrm>
          <a:custGeom>
            <a:avLst/>
            <a:gdLst>
              <a:gd name="connsiteX0" fmla="*/ 0 w 2458720"/>
              <a:gd name="connsiteY0" fmla="*/ 10160 h 2143760"/>
              <a:gd name="connsiteX1" fmla="*/ 1320800 w 2458720"/>
              <a:gd name="connsiteY1" fmla="*/ 0 h 2143760"/>
              <a:gd name="connsiteX2" fmla="*/ 2458720 w 2458720"/>
              <a:gd name="connsiteY2" fmla="*/ 2143760 h 2143760"/>
              <a:gd name="connsiteX3" fmla="*/ 2458720 w 2458720"/>
              <a:gd name="connsiteY3" fmla="*/ 2143760 h 2143760"/>
              <a:gd name="connsiteX0" fmla="*/ 0 w 2458720"/>
              <a:gd name="connsiteY0" fmla="*/ 0 h 2133600"/>
              <a:gd name="connsiteX1" fmla="*/ 1188720 w 2458720"/>
              <a:gd name="connsiteY1" fmla="*/ 0 h 2133600"/>
              <a:gd name="connsiteX2" fmla="*/ 2458720 w 2458720"/>
              <a:gd name="connsiteY2" fmla="*/ 2133600 h 2133600"/>
              <a:gd name="connsiteX3" fmla="*/ 2458720 w 2458720"/>
              <a:gd name="connsiteY3" fmla="*/ 2133600 h 2133600"/>
              <a:gd name="connsiteX0" fmla="*/ 0 w 2458720"/>
              <a:gd name="connsiteY0" fmla="*/ 0 h 2533843"/>
              <a:gd name="connsiteX1" fmla="*/ 1188720 w 2458720"/>
              <a:gd name="connsiteY1" fmla="*/ 0 h 2533843"/>
              <a:gd name="connsiteX2" fmla="*/ 2458720 w 2458720"/>
              <a:gd name="connsiteY2" fmla="*/ 2133600 h 2533843"/>
              <a:gd name="connsiteX3" fmla="*/ 2420235 w 2458720"/>
              <a:gd name="connsiteY3" fmla="*/ 2533843 h 2533843"/>
              <a:gd name="connsiteX0" fmla="*/ 0 w 2458720"/>
              <a:gd name="connsiteY0" fmla="*/ 0 h 2133600"/>
              <a:gd name="connsiteX1" fmla="*/ 1188720 w 2458720"/>
              <a:gd name="connsiteY1" fmla="*/ 0 h 2133600"/>
              <a:gd name="connsiteX2" fmla="*/ 2458720 w 2458720"/>
              <a:gd name="connsiteY2" fmla="*/ 2133600 h 2133600"/>
              <a:gd name="connsiteX0" fmla="*/ 0 w 1842962"/>
              <a:gd name="connsiteY0" fmla="*/ 0 h 1132994"/>
              <a:gd name="connsiteX1" fmla="*/ 1188720 w 1842962"/>
              <a:gd name="connsiteY1" fmla="*/ 0 h 1132994"/>
              <a:gd name="connsiteX2" fmla="*/ 1842962 w 1842962"/>
              <a:gd name="connsiteY2" fmla="*/ 1132994 h 1132994"/>
              <a:gd name="connsiteX0" fmla="*/ 0 w 1866053"/>
              <a:gd name="connsiteY0" fmla="*/ 0 h 1125297"/>
              <a:gd name="connsiteX1" fmla="*/ 1188720 w 1866053"/>
              <a:gd name="connsiteY1" fmla="*/ 0 h 1125297"/>
              <a:gd name="connsiteX2" fmla="*/ 1866053 w 1866053"/>
              <a:gd name="connsiteY2" fmla="*/ 1125297 h 1125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6053" h="1125297">
                <a:moveTo>
                  <a:pt x="0" y="0"/>
                </a:moveTo>
                <a:lnTo>
                  <a:pt x="1188720" y="0"/>
                </a:lnTo>
                <a:lnTo>
                  <a:pt x="1866053" y="1125297"/>
                </a:lnTo>
              </a:path>
            </a:pathLst>
          </a:custGeom>
          <a:ln w="57150" cmpd="sng">
            <a:solidFill>
              <a:srgbClr val="0074B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351857" y="4791535"/>
            <a:ext cx="1813714" cy="858041"/>
          </a:xfrm>
          <a:custGeom>
            <a:avLst/>
            <a:gdLst>
              <a:gd name="connsiteX0" fmla="*/ 2560320 w 2560320"/>
              <a:gd name="connsiteY0" fmla="*/ 1117600 h 2143760"/>
              <a:gd name="connsiteX1" fmla="*/ 762000 w 2560320"/>
              <a:gd name="connsiteY1" fmla="*/ 2143760 h 2143760"/>
              <a:gd name="connsiteX2" fmla="*/ 0 w 2560320"/>
              <a:gd name="connsiteY2" fmla="*/ 2143760 h 2143760"/>
              <a:gd name="connsiteX3" fmla="*/ 10160 w 2560320"/>
              <a:gd name="connsiteY3" fmla="*/ 0 h 2143760"/>
              <a:gd name="connsiteX0" fmla="*/ 2560320 w 2560320"/>
              <a:gd name="connsiteY0" fmla="*/ 0 h 1026160"/>
              <a:gd name="connsiteX1" fmla="*/ 762000 w 2560320"/>
              <a:gd name="connsiteY1" fmla="*/ 1026160 h 1026160"/>
              <a:gd name="connsiteX2" fmla="*/ 0 w 2560320"/>
              <a:gd name="connsiteY2" fmla="*/ 1026160 h 1026160"/>
              <a:gd name="connsiteX0" fmla="*/ 2583411 w 2583411"/>
              <a:gd name="connsiteY0" fmla="*/ 851901 h 1878061"/>
              <a:gd name="connsiteX1" fmla="*/ 785091 w 2583411"/>
              <a:gd name="connsiteY1" fmla="*/ 1878061 h 1878061"/>
              <a:gd name="connsiteX2" fmla="*/ 0 w 2583411"/>
              <a:gd name="connsiteY2" fmla="*/ 0 h 1878061"/>
              <a:gd name="connsiteX0" fmla="*/ 2583411 w 2583411"/>
              <a:gd name="connsiteY0" fmla="*/ 851901 h 1631758"/>
              <a:gd name="connsiteX1" fmla="*/ 969818 w 2583411"/>
              <a:gd name="connsiteY1" fmla="*/ 1631758 h 1631758"/>
              <a:gd name="connsiteX2" fmla="*/ 0 w 2583411"/>
              <a:gd name="connsiteY2" fmla="*/ 0 h 1631758"/>
              <a:gd name="connsiteX0" fmla="*/ 2583411 w 2583411"/>
              <a:gd name="connsiteY0" fmla="*/ 851901 h 1708728"/>
              <a:gd name="connsiteX1" fmla="*/ 1000606 w 2583411"/>
              <a:gd name="connsiteY1" fmla="*/ 1708728 h 1708728"/>
              <a:gd name="connsiteX2" fmla="*/ 0 w 2583411"/>
              <a:gd name="connsiteY2" fmla="*/ 0 h 1708728"/>
              <a:gd name="connsiteX0" fmla="*/ 2583411 w 2583411"/>
              <a:gd name="connsiteY0" fmla="*/ 851901 h 1708728"/>
              <a:gd name="connsiteX1" fmla="*/ 1837114 w 2583411"/>
              <a:gd name="connsiteY1" fmla="*/ 1255821 h 1708728"/>
              <a:gd name="connsiteX2" fmla="*/ 1000606 w 2583411"/>
              <a:gd name="connsiteY2" fmla="*/ 1708728 h 1708728"/>
              <a:gd name="connsiteX3" fmla="*/ 0 w 2583411"/>
              <a:gd name="connsiteY3" fmla="*/ 0 h 1708728"/>
              <a:gd name="connsiteX0" fmla="*/ 2583411 w 2583411"/>
              <a:gd name="connsiteY0" fmla="*/ 851901 h 1708728"/>
              <a:gd name="connsiteX1" fmla="*/ 2091114 w 2583411"/>
              <a:gd name="connsiteY1" fmla="*/ 863275 h 1708728"/>
              <a:gd name="connsiteX2" fmla="*/ 1000606 w 2583411"/>
              <a:gd name="connsiteY2" fmla="*/ 1708728 h 1708728"/>
              <a:gd name="connsiteX3" fmla="*/ 0 w 2583411"/>
              <a:gd name="connsiteY3" fmla="*/ 0 h 1708728"/>
              <a:gd name="connsiteX0" fmla="*/ 2583411 w 2583411"/>
              <a:gd name="connsiteY0" fmla="*/ 851901 h 1708728"/>
              <a:gd name="connsiteX1" fmla="*/ 2091114 w 2583411"/>
              <a:gd name="connsiteY1" fmla="*/ 863275 h 1708728"/>
              <a:gd name="connsiteX2" fmla="*/ 1821720 w 2583411"/>
              <a:gd name="connsiteY2" fmla="*/ 1063396 h 1708728"/>
              <a:gd name="connsiteX3" fmla="*/ 1000606 w 2583411"/>
              <a:gd name="connsiteY3" fmla="*/ 1708728 h 1708728"/>
              <a:gd name="connsiteX4" fmla="*/ 0 w 2583411"/>
              <a:gd name="connsiteY4" fmla="*/ 0 h 1708728"/>
              <a:gd name="connsiteX0" fmla="*/ 2583411 w 2583411"/>
              <a:gd name="connsiteY0" fmla="*/ 851901 h 1709942"/>
              <a:gd name="connsiteX1" fmla="*/ 2091114 w 2583411"/>
              <a:gd name="connsiteY1" fmla="*/ 863275 h 1709942"/>
              <a:gd name="connsiteX2" fmla="*/ 2098811 w 2583411"/>
              <a:gd name="connsiteY2" fmla="*/ 1709942 h 1709942"/>
              <a:gd name="connsiteX3" fmla="*/ 1000606 w 2583411"/>
              <a:gd name="connsiteY3" fmla="*/ 1708728 h 1709942"/>
              <a:gd name="connsiteX4" fmla="*/ 0 w 2583411"/>
              <a:gd name="connsiteY4" fmla="*/ 0 h 1709942"/>
              <a:gd name="connsiteX0" fmla="*/ 1813714 w 1813714"/>
              <a:gd name="connsiteY0" fmla="*/ 0 h 858041"/>
              <a:gd name="connsiteX1" fmla="*/ 1321417 w 1813714"/>
              <a:gd name="connsiteY1" fmla="*/ 11374 h 858041"/>
              <a:gd name="connsiteX2" fmla="*/ 1329114 w 1813714"/>
              <a:gd name="connsiteY2" fmla="*/ 858041 h 858041"/>
              <a:gd name="connsiteX3" fmla="*/ 230909 w 1813714"/>
              <a:gd name="connsiteY3" fmla="*/ 856827 h 858041"/>
              <a:gd name="connsiteX4" fmla="*/ 0 w 1813714"/>
              <a:gd name="connsiteY4" fmla="*/ 487371 h 85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3714" h="858041">
                <a:moveTo>
                  <a:pt x="1813714" y="0"/>
                </a:moveTo>
                <a:lnTo>
                  <a:pt x="1321417" y="11374"/>
                </a:lnTo>
                <a:cubicBezTo>
                  <a:pt x="1323983" y="293596"/>
                  <a:pt x="1326548" y="575819"/>
                  <a:pt x="1329114" y="858041"/>
                </a:cubicBezTo>
                <a:lnTo>
                  <a:pt x="230909" y="856827"/>
                </a:lnTo>
                <a:lnTo>
                  <a:pt x="0" y="487371"/>
                </a:lnTo>
              </a:path>
            </a:pathLst>
          </a:custGeom>
          <a:ln w="57150" cmpd="sng">
            <a:solidFill>
              <a:srgbClr val="0074B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6145043" y="2992560"/>
            <a:ext cx="991108" cy="913534"/>
          </a:xfrm>
          <a:custGeom>
            <a:avLst/>
            <a:gdLst>
              <a:gd name="connsiteX0" fmla="*/ 0 w 1106563"/>
              <a:gd name="connsiteY0" fmla="*/ 913534 h 913534"/>
              <a:gd name="connsiteX1" fmla="*/ 653541 w 1106563"/>
              <a:gd name="connsiteY1" fmla="*/ 906106 h 913534"/>
              <a:gd name="connsiteX2" fmla="*/ 653541 w 1106563"/>
              <a:gd name="connsiteY2" fmla="*/ 7427 h 913534"/>
              <a:gd name="connsiteX3" fmla="*/ 1106563 w 1106563"/>
              <a:gd name="connsiteY3" fmla="*/ 0 h 913534"/>
              <a:gd name="connsiteX0" fmla="*/ 0 w 991108"/>
              <a:gd name="connsiteY0" fmla="*/ 913534 h 913534"/>
              <a:gd name="connsiteX1" fmla="*/ 538086 w 991108"/>
              <a:gd name="connsiteY1" fmla="*/ 906106 h 913534"/>
              <a:gd name="connsiteX2" fmla="*/ 538086 w 991108"/>
              <a:gd name="connsiteY2" fmla="*/ 7427 h 913534"/>
              <a:gd name="connsiteX3" fmla="*/ 991108 w 991108"/>
              <a:gd name="connsiteY3" fmla="*/ 0 h 91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108" h="913534">
                <a:moveTo>
                  <a:pt x="0" y="913534"/>
                </a:moveTo>
                <a:lnTo>
                  <a:pt x="538086" y="906106"/>
                </a:lnTo>
                <a:lnTo>
                  <a:pt x="538086" y="7427"/>
                </a:lnTo>
                <a:lnTo>
                  <a:pt x="991108" y="0"/>
                </a:lnTo>
              </a:path>
            </a:pathLst>
          </a:custGeom>
          <a:ln w="57150" cmpd="sng">
            <a:solidFill>
              <a:srgbClr val="0074B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 flipV="1">
            <a:off x="1857611" y="4582569"/>
            <a:ext cx="1513662" cy="1057881"/>
          </a:xfrm>
          <a:custGeom>
            <a:avLst/>
            <a:gdLst>
              <a:gd name="connsiteX0" fmla="*/ 0 w 2458720"/>
              <a:gd name="connsiteY0" fmla="*/ 10160 h 2143760"/>
              <a:gd name="connsiteX1" fmla="*/ 1320800 w 2458720"/>
              <a:gd name="connsiteY1" fmla="*/ 0 h 2143760"/>
              <a:gd name="connsiteX2" fmla="*/ 2458720 w 2458720"/>
              <a:gd name="connsiteY2" fmla="*/ 2143760 h 2143760"/>
              <a:gd name="connsiteX3" fmla="*/ 2458720 w 2458720"/>
              <a:gd name="connsiteY3" fmla="*/ 2143760 h 2143760"/>
              <a:gd name="connsiteX0" fmla="*/ 0 w 2458720"/>
              <a:gd name="connsiteY0" fmla="*/ 0 h 2133600"/>
              <a:gd name="connsiteX1" fmla="*/ 1188720 w 2458720"/>
              <a:gd name="connsiteY1" fmla="*/ 0 h 2133600"/>
              <a:gd name="connsiteX2" fmla="*/ 2458720 w 2458720"/>
              <a:gd name="connsiteY2" fmla="*/ 2133600 h 2133600"/>
              <a:gd name="connsiteX3" fmla="*/ 2458720 w 2458720"/>
              <a:gd name="connsiteY3" fmla="*/ 2133600 h 2133600"/>
              <a:gd name="connsiteX0" fmla="*/ 0 w 2458720"/>
              <a:gd name="connsiteY0" fmla="*/ 0 h 2133600"/>
              <a:gd name="connsiteX1" fmla="*/ 959480 w 2458720"/>
              <a:gd name="connsiteY1" fmla="*/ 8479 h 2133600"/>
              <a:gd name="connsiteX2" fmla="*/ 1188720 w 2458720"/>
              <a:gd name="connsiteY2" fmla="*/ 0 h 2133600"/>
              <a:gd name="connsiteX3" fmla="*/ 2458720 w 2458720"/>
              <a:gd name="connsiteY3" fmla="*/ 2133600 h 2133600"/>
              <a:gd name="connsiteX4" fmla="*/ 2458720 w 2458720"/>
              <a:gd name="connsiteY4" fmla="*/ 2133600 h 2133600"/>
              <a:gd name="connsiteX0" fmla="*/ 0 w 2327871"/>
              <a:gd name="connsiteY0" fmla="*/ 818079 h 2133600"/>
              <a:gd name="connsiteX1" fmla="*/ 828631 w 2327871"/>
              <a:gd name="connsiteY1" fmla="*/ 8479 h 2133600"/>
              <a:gd name="connsiteX2" fmla="*/ 1057871 w 2327871"/>
              <a:gd name="connsiteY2" fmla="*/ 0 h 2133600"/>
              <a:gd name="connsiteX3" fmla="*/ 2327871 w 2327871"/>
              <a:gd name="connsiteY3" fmla="*/ 2133600 h 2133600"/>
              <a:gd name="connsiteX4" fmla="*/ 2327871 w 2327871"/>
              <a:gd name="connsiteY4" fmla="*/ 2133600 h 2133600"/>
              <a:gd name="connsiteX0" fmla="*/ 0 w 2327871"/>
              <a:gd name="connsiteY0" fmla="*/ 818079 h 2133600"/>
              <a:gd name="connsiteX1" fmla="*/ 620813 w 2327871"/>
              <a:gd name="connsiteY1" fmla="*/ 781110 h 2133600"/>
              <a:gd name="connsiteX2" fmla="*/ 1057871 w 2327871"/>
              <a:gd name="connsiteY2" fmla="*/ 0 h 2133600"/>
              <a:gd name="connsiteX3" fmla="*/ 2327871 w 2327871"/>
              <a:gd name="connsiteY3" fmla="*/ 2133600 h 2133600"/>
              <a:gd name="connsiteX4" fmla="*/ 2327871 w 2327871"/>
              <a:gd name="connsiteY4" fmla="*/ 2133600 h 2133600"/>
              <a:gd name="connsiteX0" fmla="*/ 0 w 2327871"/>
              <a:gd name="connsiteY0" fmla="*/ 3373238 h 4688759"/>
              <a:gd name="connsiteX1" fmla="*/ 620813 w 2327871"/>
              <a:gd name="connsiteY1" fmla="*/ 3336269 h 4688759"/>
              <a:gd name="connsiteX2" fmla="*/ 672971 w 2327871"/>
              <a:gd name="connsiteY2" fmla="*/ 0 h 4688759"/>
              <a:gd name="connsiteX3" fmla="*/ 2327871 w 2327871"/>
              <a:gd name="connsiteY3" fmla="*/ 4688759 h 4688759"/>
              <a:gd name="connsiteX4" fmla="*/ 2327871 w 2327871"/>
              <a:gd name="connsiteY4" fmla="*/ 4688759 h 4688759"/>
              <a:gd name="connsiteX0" fmla="*/ 0 w 2327871"/>
              <a:gd name="connsiteY0" fmla="*/ 3032373 h 4347894"/>
              <a:gd name="connsiteX1" fmla="*/ 620813 w 2327871"/>
              <a:gd name="connsiteY1" fmla="*/ 2995404 h 4347894"/>
              <a:gd name="connsiteX2" fmla="*/ 603698 w 2327871"/>
              <a:gd name="connsiteY2" fmla="*/ 0 h 4347894"/>
              <a:gd name="connsiteX3" fmla="*/ 2327871 w 2327871"/>
              <a:gd name="connsiteY3" fmla="*/ 4347894 h 4347894"/>
              <a:gd name="connsiteX4" fmla="*/ 2327871 w 2327871"/>
              <a:gd name="connsiteY4" fmla="*/ 4347894 h 4347894"/>
              <a:gd name="connsiteX0" fmla="*/ 0 w 2327871"/>
              <a:gd name="connsiteY0" fmla="*/ 3077822 h 4393343"/>
              <a:gd name="connsiteX1" fmla="*/ 620813 w 2327871"/>
              <a:gd name="connsiteY1" fmla="*/ 3040853 h 4393343"/>
              <a:gd name="connsiteX2" fmla="*/ 642183 w 2327871"/>
              <a:gd name="connsiteY2" fmla="*/ 0 h 4393343"/>
              <a:gd name="connsiteX3" fmla="*/ 2327871 w 2327871"/>
              <a:gd name="connsiteY3" fmla="*/ 4393343 h 4393343"/>
              <a:gd name="connsiteX4" fmla="*/ 2327871 w 2327871"/>
              <a:gd name="connsiteY4" fmla="*/ 4393343 h 4393343"/>
              <a:gd name="connsiteX0" fmla="*/ 0 w 2327871"/>
              <a:gd name="connsiteY0" fmla="*/ 3077822 h 4393343"/>
              <a:gd name="connsiteX1" fmla="*/ 620813 w 2327871"/>
              <a:gd name="connsiteY1" fmla="*/ 3040853 h 4393343"/>
              <a:gd name="connsiteX2" fmla="*/ 619092 w 2327871"/>
              <a:gd name="connsiteY2" fmla="*/ 0 h 4393343"/>
              <a:gd name="connsiteX3" fmla="*/ 2327871 w 2327871"/>
              <a:gd name="connsiteY3" fmla="*/ 4393343 h 4393343"/>
              <a:gd name="connsiteX4" fmla="*/ 2327871 w 2327871"/>
              <a:gd name="connsiteY4" fmla="*/ 4393343 h 4393343"/>
              <a:gd name="connsiteX0" fmla="*/ 0 w 2327871"/>
              <a:gd name="connsiteY0" fmla="*/ 3100547 h 4416068"/>
              <a:gd name="connsiteX1" fmla="*/ 620813 w 2327871"/>
              <a:gd name="connsiteY1" fmla="*/ 3063578 h 4416068"/>
              <a:gd name="connsiteX2" fmla="*/ 649880 w 2327871"/>
              <a:gd name="connsiteY2" fmla="*/ 0 h 4416068"/>
              <a:gd name="connsiteX3" fmla="*/ 2327871 w 2327871"/>
              <a:gd name="connsiteY3" fmla="*/ 4416068 h 4416068"/>
              <a:gd name="connsiteX4" fmla="*/ 2327871 w 2327871"/>
              <a:gd name="connsiteY4" fmla="*/ 4416068 h 4416068"/>
              <a:gd name="connsiteX0" fmla="*/ 0 w 2327871"/>
              <a:gd name="connsiteY0" fmla="*/ 3077822 h 4393343"/>
              <a:gd name="connsiteX1" fmla="*/ 620813 w 2327871"/>
              <a:gd name="connsiteY1" fmla="*/ 3040853 h 4393343"/>
              <a:gd name="connsiteX2" fmla="*/ 619092 w 2327871"/>
              <a:gd name="connsiteY2" fmla="*/ 0 h 4393343"/>
              <a:gd name="connsiteX3" fmla="*/ 2327871 w 2327871"/>
              <a:gd name="connsiteY3" fmla="*/ 4393343 h 4393343"/>
              <a:gd name="connsiteX4" fmla="*/ 2327871 w 2327871"/>
              <a:gd name="connsiteY4" fmla="*/ 4393343 h 4393343"/>
              <a:gd name="connsiteX0" fmla="*/ 0 w 2327871"/>
              <a:gd name="connsiteY0" fmla="*/ 3077822 h 4393343"/>
              <a:gd name="connsiteX1" fmla="*/ 620813 w 2327871"/>
              <a:gd name="connsiteY1" fmla="*/ 3109026 h 4393343"/>
              <a:gd name="connsiteX2" fmla="*/ 619092 w 2327871"/>
              <a:gd name="connsiteY2" fmla="*/ 0 h 4393343"/>
              <a:gd name="connsiteX3" fmla="*/ 2327871 w 2327871"/>
              <a:gd name="connsiteY3" fmla="*/ 4393343 h 4393343"/>
              <a:gd name="connsiteX4" fmla="*/ 2327871 w 2327871"/>
              <a:gd name="connsiteY4" fmla="*/ 4393343 h 4393343"/>
              <a:gd name="connsiteX0" fmla="*/ 0 w 2327871"/>
              <a:gd name="connsiteY0" fmla="*/ 3077822 h 4393343"/>
              <a:gd name="connsiteX1" fmla="*/ 597722 w 2327871"/>
              <a:gd name="connsiteY1" fmla="*/ 3063577 h 4393343"/>
              <a:gd name="connsiteX2" fmla="*/ 619092 w 2327871"/>
              <a:gd name="connsiteY2" fmla="*/ 0 h 4393343"/>
              <a:gd name="connsiteX3" fmla="*/ 2327871 w 2327871"/>
              <a:gd name="connsiteY3" fmla="*/ 4393343 h 4393343"/>
              <a:gd name="connsiteX4" fmla="*/ 2327871 w 2327871"/>
              <a:gd name="connsiteY4" fmla="*/ 4393343 h 4393343"/>
              <a:gd name="connsiteX0" fmla="*/ 0 w 2327871"/>
              <a:gd name="connsiteY0" fmla="*/ 3145996 h 4461517"/>
              <a:gd name="connsiteX1" fmla="*/ 597722 w 2327871"/>
              <a:gd name="connsiteY1" fmla="*/ 3131751 h 4461517"/>
              <a:gd name="connsiteX2" fmla="*/ 603698 w 2327871"/>
              <a:gd name="connsiteY2" fmla="*/ 0 h 4461517"/>
              <a:gd name="connsiteX3" fmla="*/ 2327871 w 2327871"/>
              <a:gd name="connsiteY3" fmla="*/ 4461517 h 4461517"/>
              <a:gd name="connsiteX4" fmla="*/ 2327871 w 2327871"/>
              <a:gd name="connsiteY4" fmla="*/ 4461517 h 4461517"/>
              <a:gd name="connsiteX0" fmla="*/ 0 w 2327871"/>
              <a:gd name="connsiteY0" fmla="*/ 3145996 h 4461517"/>
              <a:gd name="connsiteX1" fmla="*/ 597722 w 2327871"/>
              <a:gd name="connsiteY1" fmla="*/ 3131751 h 4461517"/>
              <a:gd name="connsiteX2" fmla="*/ 603698 w 2327871"/>
              <a:gd name="connsiteY2" fmla="*/ 0 h 4461517"/>
              <a:gd name="connsiteX3" fmla="*/ 2327871 w 2327871"/>
              <a:gd name="connsiteY3" fmla="*/ 4461517 h 4461517"/>
              <a:gd name="connsiteX4" fmla="*/ 1198086 w 2327871"/>
              <a:gd name="connsiteY4" fmla="*/ 1586491 h 4461517"/>
              <a:gd name="connsiteX5" fmla="*/ 2327871 w 2327871"/>
              <a:gd name="connsiteY5" fmla="*/ 4461517 h 4461517"/>
              <a:gd name="connsiteX0" fmla="*/ 0 w 2327871"/>
              <a:gd name="connsiteY0" fmla="*/ 3145996 h 4461517"/>
              <a:gd name="connsiteX1" fmla="*/ 597722 w 2327871"/>
              <a:gd name="connsiteY1" fmla="*/ 3131751 h 4461517"/>
              <a:gd name="connsiteX2" fmla="*/ 603698 w 2327871"/>
              <a:gd name="connsiteY2" fmla="*/ 0 h 4461517"/>
              <a:gd name="connsiteX3" fmla="*/ 2327871 w 2327871"/>
              <a:gd name="connsiteY3" fmla="*/ 4461517 h 4461517"/>
              <a:gd name="connsiteX4" fmla="*/ 959480 w 2327871"/>
              <a:gd name="connsiteY4" fmla="*/ 404822 h 4461517"/>
              <a:gd name="connsiteX5" fmla="*/ 2327871 w 2327871"/>
              <a:gd name="connsiteY5" fmla="*/ 4461517 h 4461517"/>
              <a:gd name="connsiteX0" fmla="*/ 0 w 2775965"/>
              <a:gd name="connsiteY0" fmla="*/ 3145996 h 4461517"/>
              <a:gd name="connsiteX1" fmla="*/ 597722 w 2775965"/>
              <a:gd name="connsiteY1" fmla="*/ 3131751 h 4461517"/>
              <a:gd name="connsiteX2" fmla="*/ 603698 w 2775965"/>
              <a:gd name="connsiteY2" fmla="*/ 0 h 4461517"/>
              <a:gd name="connsiteX3" fmla="*/ 2327871 w 2775965"/>
              <a:gd name="connsiteY3" fmla="*/ 4461517 h 4461517"/>
              <a:gd name="connsiteX4" fmla="*/ 2775965 w 2775965"/>
              <a:gd name="connsiteY4" fmla="*/ 3131751 h 4461517"/>
              <a:gd name="connsiteX5" fmla="*/ 2327871 w 2775965"/>
              <a:gd name="connsiteY5" fmla="*/ 4461517 h 4461517"/>
              <a:gd name="connsiteX0" fmla="*/ 0 w 2775965"/>
              <a:gd name="connsiteY0" fmla="*/ 4388306 h 5703827"/>
              <a:gd name="connsiteX1" fmla="*/ 597722 w 2775965"/>
              <a:gd name="connsiteY1" fmla="*/ 4374061 h 5703827"/>
              <a:gd name="connsiteX2" fmla="*/ 603698 w 2775965"/>
              <a:gd name="connsiteY2" fmla="*/ 1242310 h 5703827"/>
              <a:gd name="connsiteX3" fmla="*/ 2327871 w 2775965"/>
              <a:gd name="connsiteY3" fmla="*/ 5703827 h 5703827"/>
              <a:gd name="connsiteX4" fmla="*/ 2775965 w 2775965"/>
              <a:gd name="connsiteY4" fmla="*/ 4374061 h 5703827"/>
              <a:gd name="connsiteX5" fmla="*/ 1804478 w 2775965"/>
              <a:gd name="connsiteY5" fmla="*/ 0 h 5703827"/>
              <a:gd name="connsiteX0" fmla="*/ 0 w 2775965"/>
              <a:gd name="connsiteY0" fmla="*/ 4388306 h 4388306"/>
              <a:gd name="connsiteX1" fmla="*/ 597722 w 2775965"/>
              <a:gd name="connsiteY1" fmla="*/ 4374061 h 4388306"/>
              <a:gd name="connsiteX2" fmla="*/ 603698 w 2775965"/>
              <a:gd name="connsiteY2" fmla="*/ 1242310 h 4388306"/>
              <a:gd name="connsiteX3" fmla="*/ 1196416 w 2775965"/>
              <a:gd name="connsiteY3" fmla="*/ 477212 h 4388306"/>
              <a:gd name="connsiteX4" fmla="*/ 2775965 w 2775965"/>
              <a:gd name="connsiteY4" fmla="*/ 4374061 h 4388306"/>
              <a:gd name="connsiteX5" fmla="*/ 1804478 w 2775965"/>
              <a:gd name="connsiteY5" fmla="*/ 0 h 4388306"/>
              <a:gd name="connsiteX0" fmla="*/ 0 w 2775965"/>
              <a:gd name="connsiteY0" fmla="*/ 4388306 h 4388306"/>
              <a:gd name="connsiteX1" fmla="*/ 597722 w 2775965"/>
              <a:gd name="connsiteY1" fmla="*/ 4374061 h 4388306"/>
              <a:gd name="connsiteX2" fmla="*/ 603698 w 2775965"/>
              <a:gd name="connsiteY2" fmla="*/ 1242310 h 4388306"/>
              <a:gd name="connsiteX3" fmla="*/ 1658234 w 2775965"/>
              <a:gd name="connsiteY3" fmla="*/ 1249842 h 4388306"/>
              <a:gd name="connsiteX4" fmla="*/ 2775965 w 2775965"/>
              <a:gd name="connsiteY4" fmla="*/ 4374061 h 4388306"/>
              <a:gd name="connsiteX5" fmla="*/ 1804478 w 2775965"/>
              <a:gd name="connsiteY5" fmla="*/ 0 h 4388306"/>
              <a:gd name="connsiteX0" fmla="*/ 0 w 2421904"/>
              <a:gd name="connsiteY0" fmla="*/ 4388306 h 4873997"/>
              <a:gd name="connsiteX1" fmla="*/ 597722 w 2421904"/>
              <a:gd name="connsiteY1" fmla="*/ 4374061 h 4873997"/>
              <a:gd name="connsiteX2" fmla="*/ 603698 w 2421904"/>
              <a:gd name="connsiteY2" fmla="*/ 1242310 h 4873997"/>
              <a:gd name="connsiteX3" fmla="*/ 1658234 w 2421904"/>
              <a:gd name="connsiteY3" fmla="*/ 1249842 h 4873997"/>
              <a:gd name="connsiteX4" fmla="*/ 2421904 w 2421904"/>
              <a:gd name="connsiteY4" fmla="*/ 4873997 h 4873997"/>
              <a:gd name="connsiteX5" fmla="*/ 1804478 w 2421904"/>
              <a:gd name="connsiteY5" fmla="*/ 0 h 4873997"/>
              <a:gd name="connsiteX0" fmla="*/ 0 w 2421904"/>
              <a:gd name="connsiteY0" fmla="*/ 4388306 h 4873997"/>
              <a:gd name="connsiteX1" fmla="*/ 597722 w 2421904"/>
              <a:gd name="connsiteY1" fmla="*/ 4374061 h 4873997"/>
              <a:gd name="connsiteX2" fmla="*/ 603698 w 2421904"/>
              <a:gd name="connsiteY2" fmla="*/ 1242310 h 4873997"/>
              <a:gd name="connsiteX3" fmla="*/ 811567 w 2421904"/>
              <a:gd name="connsiteY3" fmla="*/ 1204393 h 4873997"/>
              <a:gd name="connsiteX4" fmla="*/ 2421904 w 2421904"/>
              <a:gd name="connsiteY4" fmla="*/ 4873997 h 4873997"/>
              <a:gd name="connsiteX5" fmla="*/ 1804478 w 2421904"/>
              <a:gd name="connsiteY5" fmla="*/ 0 h 4873997"/>
              <a:gd name="connsiteX0" fmla="*/ 0 w 2698995"/>
              <a:gd name="connsiteY0" fmla="*/ 4388306 h 6441982"/>
              <a:gd name="connsiteX1" fmla="*/ 597722 w 2698995"/>
              <a:gd name="connsiteY1" fmla="*/ 4374061 h 6441982"/>
              <a:gd name="connsiteX2" fmla="*/ 603698 w 2698995"/>
              <a:gd name="connsiteY2" fmla="*/ 1242310 h 6441982"/>
              <a:gd name="connsiteX3" fmla="*/ 811567 w 2698995"/>
              <a:gd name="connsiteY3" fmla="*/ 1204393 h 6441982"/>
              <a:gd name="connsiteX4" fmla="*/ 2698995 w 2698995"/>
              <a:gd name="connsiteY4" fmla="*/ 6441982 h 6441982"/>
              <a:gd name="connsiteX5" fmla="*/ 1804478 w 2698995"/>
              <a:gd name="connsiteY5" fmla="*/ 0 h 6441982"/>
              <a:gd name="connsiteX0" fmla="*/ 0 w 2698995"/>
              <a:gd name="connsiteY0" fmla="*/ 4388306 h 6441982"/>
              <a:gd name="connsiteX1" fmla="*/ 597722 w 2698995"/>
              <a:gd name="connsiteY1" fmla="*/ 4374061 h 6441982"/>
              <a:gd name="connsiteX2" fmla="*/ 603698 w 2698995"/>
              <a:gd name="connsiteY2" fmla="*/ 1242310 h 6441982"/>
              <a:gd name="connsiteX3" fmla="*/ 996294 w 2698995"/>
              <a:gd name="connsiteY3" fmla="*/ 1272566 h 6441982"/>
              <a:gd name="connsiteX4" fmla="*/ 2698995 w 2698995"/>
              <a:gd name="connsiteY4" fmla="*/ 6441982 h 6441982"/>
              <a:gd name="connsiteX5" fmla="*/ 1804478 w 2698995"/>
              <a:gd name="connsiteY5" fmla="*/ 0 h 6441982"/>
              <a:gd name="connsiteX0" fmla="*/ 0 w 2698995"/>
              <a:gd name="connsiteY0" fmla="*/ 4388306 h 6441982"/>
              <a:gd name="connsiteX1" fmla="*/ 597722 w 2698995"/>
              <a:gd name="connsiteY1" fmla="*/ 4374061 h 6441982"/>
              <a:gd name="connsiteX2" fmla="*/ 596001 w 2698995"/>
              <a:gd name="connsiteY2" fmla="*/ 1265035 h 6441982"/>
              <a:gd name="connsiteX3" fmla="*/ 996294 w 2698995"/>
              <a:gd name="connsiteY3" fmla="*/ 1272566 h 6441982"/>
              <a:gd name="connsiteX4" fmla="*/ 2698995 w 2698995"/>
              <a:gd name="connsiteY4" fmla="*/ 6441982 h 6441982"/>
              <a:gd name="connsiteX5" fmla="*/ 1804478 w 2698995"/>
              <a:gd name="connsiteY5" fmla="*/ 0 h 6441982"/>
              <a:gd name="connsiteX0" fmla="*/ 0 w 2698995"/>
              <a:gd name="connsiteY0" fmla="*/ 3123271 h 5176947"/>
              <a:gd name="connsiteX1" fmla="*/ 597722 w 2698995"/>
              <a:gd name="connsiteY1" fmla="*/ 3109026 h 5176947"/>
              <a:gd name="connsiteX2" fmla="*/ 596001 w 2698995"/>
              <a:gd name="connsiteY2" fmla="*/ 0 h 5176947"/>
              <a:gd name="connsiteX3" fmla="*/ 996294 w 2698995"/>
              <a:gd name="connsiteY3" fmla="*/ 7531 h 5176947"/>
              <a:gd name="connsiteX4" fmla="*/ 2698995 w 2698995"/>
              <a:gd name="connsiteY4" fmla="*/ 5176947 h 5176947"/>
              <a:gd name="connsiteX0" fmla="*/ 0 w 1513662"/>
              <a:gd name="connsiteY0" fmla="*/ 3123271 h 3123271"/>
              <a:gd name="connsiteX1" fmla="*/ 597722 w 1513662"/>
              <a:gd name="connsiteY1" fmla="*/ 3109026 h 3123271"/>
              <a:gd name="connsiteX2" fmla="*/ 596001 w 1513662"/>
              <a:gd name="connsiteY2" fmla="*/ 0 h 3123271"/>
              <a:gd name="connsiteX3" fmla="*/ 996294 w 1513662"/>
              <a:gd name="connsiteY3" fmla="*/ 7531 h 3123271"/>
              <a:gd name="connsiteX4" fmla="*/ 1513662 w 1513662"/>
              <a:gd name="connsiteY4" fmla="*/ 1586490 h 312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662" h="3123271">
                <a:moveTo>
                  <a:pt x="0" y="3123271"/>
                </a:moveTo>
                <a:lnTo>
                  <a:pt x="597722" y="3109026"/>
                </a:lnTo>
                <a:cubicBezTo>
                  <a:pt x="597148" y="2095408"/>
                  <a:pt x="596575" y="1013618"/>
                  <a:pt x="596001" y="0"/>
                </a:cubicBezTo>
                <a:lnTo>
                  <a:pt x="996294" y="7531"/>
                </a:lnTo>
                <a:lnTo>
                  <a:pt x="1513662" y="1586490"/>
                </a:lnTo>
              </a:path>
            </a:pathLst>
          </a:custGeom>
          <a:ln w="57150" cmpd="sng">
            <a:solidFill>
              <a:srgbClr val="0074B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2112818" y="1477817"/>
            <a:ext cx="996758" cy="1593273"/>
          </a:xfrm>
          <a:custGeom>
            <a:avLst/>
            <a:gdLst>
              <a:gd name="connsiteX0" fmla="*/ 0 w 2458720"/>
              <a:gd name="connsiteY0" fmla="*/ 10160 h 2143760"/>
              <a:gd name="connsiteX1" fmla="*/ 1320800 w 2458720"/>
              <a:gd name="connsiteY1" fmla="*/ 0 h 2143760"/>
              <a:gd name="connsiteX2" fmla="*/ 2458720 w 2458720"/>
              <a:gd name="connsiteY2" fmla="*/ 2143760 h 2143760"/>
              <a:gd name="connsiteX3" fmla="*/ 2458720 w 2458720"/>
              <a:gd name="connsiteY3" fmla="*/ 2143760 h 2143760"/>
              <a:gd name="connsiteX0" fmla="*/ 0 w 2458720"/>
              <a:gd name="connsiteY0" fmla="*/ 0 h 2133600"/>
              <a:gd name="connsiteX1" fmla="*/ 1188720 w 2458720"/>
              <a:gd name="connsiteY1" fmla="*/ 0 h 2133600"/>
              <a:gd name="connsiteX2" fmla="*/ 2458720 w 2458720"/>
              <a:gd name="connsiteY2" fmla="*/ 2133600 h 2133600"/>
              <a:gd name="connsiteX3" fmla="*/ 2458720 w 2458720"/>
              <a:gd name="connsiteY3" fmla="*/ 2133600 h 2133600"/>
              <a:gd name="connsiteX0" fmla="*/ 0 w 2458720"/>
              <a:gd name="connsiteY0" fmla="*/ 9577 h 2143177"/>
              <a:gd name="connsiteX1" fmla="*/ 942879 w 2458720"/>
              <a:gd name="connsiteY1" fmla="*/ 0 h 2143177"/>
              <a:gd name="connsiteX2" fmla="*/ 1188720 w 2458720"/>
              <a:gd name="connsiteY2" fmla="*/ 9577 h 2143177"/>
              <a:gd name="connsiteX3" fmla="*/ 2458720 w 2458720"/>
              <a:gd name="connsiteY3" fmla="*/ 2143177 h 2143177"/>
              <a:gd name="connsiteX4" fmla="*/ 2458720 w 2458720"/>
              <a:gd name="connsiteY4" fmla="*/ 2143177 h 2143177"/>
              <a:gd name="connsiteX0" fmla="*/ 0 w 1519690"/>
              <a:gd name="connsiteY0" fmla="*/ 0 h 6604587"/>
              <a:gd name="connsiteX1" fmla="*/ 3849 w 1519690"/>
              <a:gd name="connsiteY1" fmla="*/ 4461410 h 6604587"/>
              <a:gd name="connsiteX2" fmla="*/ 249690 w 1519690"/>
              <a:gd name="connsiteY2" fmla="*/ 4470987 h 6604587"/>
              <a:gd name="connsiteX3" fmla="*/ 1519690 w 1519690"/>
              <a:gd name="connsiteY3" fmla="*/ 6604587 h 6604587"/>
              <a:gd name="connsiteX4" fmla="*/ 1519690 w 1519690"/>
              <a:gd name="connsiteY4" fmla="*/ 6604587 h 6604587"/>
              <a:gd name="connsiteX0" fmla="*/ 0 w 1519690"/>
              <a:gd name="connsiteY0" fmla="*/ 0 h 6604587"/>
              <a:gd name="connsiteX1" fmla="*/ 3849 w 1519690"/>
              <a:gd name="connsiteY1" fmla="*/ 13118 h 6604587"/>
              <a:gd name="connsiteX2" fmla="*/ 3849 w 1519690"/>
              <a:gd name="connsiteY2" fmla="*/ 4461410 h 6604587"/>
              <a:gd name="connsiteX3" fmla="*/ 249690 w 1519690"/>
              <a:gd name="connsiteY3" fmla="*/ 4470987 h 6604587"/>
              <a:gd name="connsiteX4" fmla="*/ 1519690 w 1519690"/>
              <a:gd name="connsiteY4" fmla="*/ 6604587 h 6604587"/>
              <a:gd name="connsiteX5" fmla="*/ 1519690 w 1519690"/>
              <a:gd name="connsiteY5" fmla="*/ 6604587 h 6604587"/>
              <a:gd name="connsiteX0" fmla="*/ 0 w 1519690"/>
              <a:gd name="connsiteY0" fmla="*/ 0 h 6604587"/>
              <a:gd name="connsiteX1" fmla="*/ 127000 w 1519690"/>
              <a:gd name="connsiteY1" fmla="*/ 149288 h 6604587"/>
              <a:gd name="connsiteX2" fmla="*/ 3849 w 1519690"/>
              <a:gd name="connsiteY2" fmla="*/ 4461410 h 6604587"/>
              <a:gd name="connsiteX3" fmla="*/ 249690 w 1519690"/>
              <a:gd name="connsiteY3" fmla="*/ 4470987 h 6604587"/>
              <a:gd name="connsiteX4" fmla="*/ 1519690 w 1519690"/>
              <a:gd name="connsiteY4" fmla="*/ 6604587 h 6604587"/>
              <a:gd name="connsiteX5" fmla="*/ 1519690 w 1519690"/>
              <a:gd name="connsiteY5" fmla="*/ 6604587 h 6604587"/>
              <a:gd name="connsiteX0" fmla="*/ 0 w 1966114"/>
              <a:gd name="connsiteY0" fmla="*/ 0 h 6627282"/>
              <a:gd name="connsiteX1" fmla="*/ 573424 w 1966114"/>
              <a:gd name="connsiteY1" fmla="*/ 171983 h 6627282"/>
              <a:gd name="connsiteX2" fmla="*/ 450273 w 1966114"/>
              <a:gd name="connsiteY2" fmla="*/ 4484105 h 6627282"/>
              <a:gd name="connsiteX3" fmla="*/ 696114 w 1966114"/>
              <a:gd name="connsiteY3" fmla="*/ 4493682 h 6627282"/>
              <a:gd name="connsiteX4" fmla="*/ 1966114 w 1966114"/>
              <a:gd name="connsiteY4" fmla="*/ 6627282 h 6627282"/>
              <a:gd name="connsiteX5" fmla="*/ 1966114 w 1966114"/>
              <a:gd name="connsiteY5" fmla="*/ 6627282 h 6627282"/>
              <a:gd name="connsiteX0" fmla="*/ 0 w 1966114"/>
              <a:gd name="connsiteY0" fmla="*/ 0 h 6627282"/>
              <a:gd name="connsiteX1" fmla="*/ 450273 w 1966114"/>
              <a:gd name="connsiteY1" fmla="*/ 13118 h 6627282"/>
              <a:gd name="connsiteX2" fmla="*/ 450273 w 1966114"/>
              <a:gd name="connsiteY2" fmla="*/ 4484105 h 6627282"/>
              <a:gd name="connsiteX3" fmla="*/ 696114 w 1966114"/>
              <a:gd name="connsiteY3" fmla="*/ 4493682 h 6627282"/>
              <a:gd name="connsiteX4" fmla="*/ 1966114 w 1966114"/>
              <a:gd name="connsiteY4" fmla="*/ 6627282 h 6627282"/>
              <a:gd name="connsiteX5" fmla="*/ 1966114 w 1966114"/>
              <a:gd name="connsiteY5" fmla="*/ 6627282 h 6627282"/>
              <a:gd name="connsiteX0" fmla="*/ 0 w 1966114"/>
              <a:gd name="connsiteY0" fmla="*/ 0 h 6627282"/>
              <a:gd name="connsiteX1" fmla="*/ 450273 w 1966114"/>
              <a:gd name="connsiteY1" fmla="*/ 13118 h 6627282"/>
              <a:gd name="connsiteX2" fmla="*/ 450273 w 1966114"/>
              <a:gd name="connsiteY2" fmla="*/ 4484105 h 6627282"/>
              <a:gd name="connsiteX3" fmla="*/ 1966114 w 1966114"/>
              <a:gd name="connsiteY3" fmla="*/ 6627282 h 6627282"/>
              <a:gd name="connsiteX4" fmla="*/ 1966114 w 1966114"/>
              <a:gd name="connsiteY4" fmla="*/ 6627282 h 6627282"/>
              <a:gd name="connsiteX0" fmla="*/ 0 w 1966114"/>
              <a:gd name="connsiteY0" fmla="*/ 0 h 6627282"/>
              <a:gd name="connsiteX1" fmla="*/ 450273 w 1966114"/>
              <a:gd name="connsiteY1" fmla="*/ 13118 h 6627282"/>
              <a:gd name="connsiteX2" fmla="*/ 473364 w 1966114"/>
              <a:gd name="connsiteY2" fmla="*/ 4143673 h 6627282"/>
              <a:gd name="connsiteX3" fmla="*/ 1966114 w 1966114"/>
              <a:gd name="connsiteY3" fmla="*/ 6627282 h 6627282"/>
              <a:gd name="connsiteX4" fmla="*/ 1966114 w 1966114"/>
              <a:gd name="connsiteY4" fmla="*/ 6627282 h 6627282"/>
              <a:gd name="connsiteX0" fmla="*/ 0 w 1966114"/>
              <a:gd name="connsiteY0" fmla="*/ 0 h 6627282"/>
              <a:gd name="connsiteX1" fmla="*/ 450273 w 1966114"/>
              <a:gd name="connsiteY1" fmla="*/ 13118 h 6627282"/>
              <a:gd name="connsiteX2" fmla="*/ 442576 w 1966114"/>
              <a:gd name="connsiteY2" fmla="*/ 4143673 h 6627282"/>
              <a:gd name="connsiteX3" fmla="*/ 1966114 w 1966114"/>
              <a:gd name="connsiteY3" fmla="*/ 6627282 h 6627282"/>
              <a:gd name="connsiteX4" fmla="*/ 1966114 w 1966114"/>
              <a:gd name="connsiteY4" fmla="*/ 6627282 h 6627282"/>
              <a:gd name="connsiteX0" fmla="*/ 0 w 1966114"/>
              <a:gd name="connsiteY0" fmla="*/ 0 h 6627282"/>
              <a:gd name="connsiteX1" fmla="*/ 450273 w 1966114"/>
              <a:gd name="connsiteY1" fmla="*/ 13118 h 6627282"/>
              <a:gd name="connsiteX2" fmla="*/ 442576 w 1966114"/>
              <a:gd name="connsiteY2" fmla="*/ 4143673 h 6627282"/>
              <a:gd name="connsiteX3" fmla="*/ 958273 w 1966114"/>
              <a:gd name="connsiteY3" fmla="*/ 4932026 h 6627282"/>
              <a:gd name="connsiteX4" fmla="*/ 1966114 w 1966114"/>
              <a:gd name="connsiteY4" fmla="*/ 6627282 h 6627282"/>
              <a:gd name="connsiteX5" fmla="*/ 1966114 w 1966114"/>
              <a:gd name="connsiteY5" fmla="*/ 6627282 h 6627282"/>
              <a:gd name="connsiteX0" fmla="*/ 0 w 1966114"/>
              <a:gd name="connsiteY0" fmla="*/ 0 h 6627282"/>
              <a:gd name="connsiteX1" fmla="*/ 450273 w 1966114"/>
              <a:gd name="connsiteY1" fmla="*/ 13118 h 6627282"/>
              <a:gd name="connsiteX2" fmla="*/ 442576 w 1966114"/>
              <a:gd name="connsiteY2" fmla="*/ 4143673 h 6627282"/>
              <a:gd name="connsiteX3" fmla="*/ 996758 w 1966114"/>
              <a:gd name="connsiteY3" fmla="*/ 5054106 h 6627282"/>
              <a:gd name="connsiteX4" fmla="*/ 1966114 w 1966114"/>
              <a:gd name="connsiteY4" fmla="*/ 6627282 h 6627282"/>
              <a:gd name="connsiteX5" fmla="*/ 1966114 w 1966114"/>
              <a:gd name="connsiteY5" fmla="*/ 6627282 h 6627282"/>
              <a:gd name="connsiteX0" fmla="*/ 0 w 1966114"/>
              <a:gd name="connsiteY0" fmla="*/ 0 h 6627282"/>
              <a:gd name="connsiteX1" fmla="*/ 450273 w 1966114"/>
              <a:gd name="connsiteY1" fmla="*/ 13118 h 6627282"/>
              <a:gd name="connsiteX2" fmla="*/ 442576 w 1966114"/>
              <a:gd name="connsiteY2" fmla="*/ 4143673 h 6627282"/>
              <a:gd name="connsiteX3" fmla="*/ 996758 w 1966114"/>
              <a:gd name="connsiteY3" fmla="*/ 5054106 h 6627282"/>
              <a:gd name="connsiteX4" fmla="*/ 1966114 w 1966114"/>
              <a:gd name="connsiteY4" fmla="*/ 6627282 h 6627282"/>
              <a:gd name="connsiteX0" fmla="*/ 0 w 996758"/>
              <a:gd name="connsiteY0" fmla="*/ 0 h 5054106"/>
              <a:gd name="connsiteX1" fmla="*/ 450273 w 996758"/>
              <a:gd name="connsiteY1" fmla="*/ 13118 h 5054106"/>
              <a:gd name="connsiteX2" fmla="*/ 442576 w 996758"/>
              <a:gd name="connsiteY2" fmla="*/ 4143673 h 5054106"/>
              <a:gd name="connsiteX3" fmla="*/ 996758 w 996758"/>
              <a:gd name="connsiteY3" fmla="*/ 5054106 h 505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758" h="5054106">
                <a:moveTo>
                  <a:pt x="0" y="0"/>
                </a:moveTo>
                <a:lnTo>
                  <a:pt x="450273" y="13118"/>
                </a:lnTo>
                <a:cubicBezTo>
                  <a:pt x="447707" y="1389970"/>
                  <a:pt x="445142" y="2766821"/>
                  <a:pt x="442576" y="4143673"/>
                </a:cubicBezTo>
                <a:lnTo>
                  <a:pt x="996758" y="5054106"/>
                </a:lnTo>
              </a:path>
            </a:pathLst>
          </a:custGeom>
          <a:ln w="57150" cmpd="sng">
            <a:solidFill>
              <a:srgbClr val="0074B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 flipH="1">
            <a:off x="1860436" y="3048001"/>
            <a:ext cx="1022740" cy="861544"/>
          </a:xfrm>
          <a:custGeom>
            <a:avLst/>
            <a:gdLst>
              <a:gd name="connsiteX0" fmla="*/ 0 w 1106563"/>
              <a:gd name="connsiteY0" fmla="*/ 913534 h 913534"/>
              <a:gd name="connsiteX1" fmla="*/ 653541 w 1106563"/>
              <a:gd name="connsiteY1" fmla="*/ 906106 h 913534"/>
              <a:gd name="connsiteX2" fmla="*/ 653541 w 1106563"/>
              <a:gd name="connsiteY2" fmla="*/ 7427 h 913534"/>
              <a:gd name="connsiteX3" fmla="*/ 1106563 w 1106563"/>
              <a:gd name="connsiteY3" fmla="*/ 0 h 913534"/>
              <a:gd name="connsiteX0" fmla="*/ 0 w 721201"/>
              <a:gd name="connsiteY0" fmla="*/ 913534 h 913534"/>
              <a:gd name="connsiteX1" fmla="*/ 268179 w 721201"/>
              <a:gd name="connsiteY1" fmla="*/ 906106 h 913534"/>
              <a:gd name="connsiteX2" fmla="*/ 268179 w 721201"/>
              <a:gd name="connsiteY2" fmla="*/ 7427 h 913534"/>
              <a:gd name="connsiteX3" fmla="*/ 721201 w 721201"/>
              <a:gd name="connsiteY3" fmla="*/ 0 h 91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201" h="913534">
                <a:moveTo>
                  <a:pt x="0" y="913534"/>
                </a:moveTo>
                <a:lnTo>
                  <a:pt x="268179" y="906106"/>
                </a:lnTo>
                <a:lnTo>
                  <a:pt x="268179" y="7427"/>
                </a:lnTo>
                <a:lnTo>
                  <a:pt x="721201" y="0"/>
                </a:lnTo>
              </a:path>
            </a:pathLst>
          </a:custGeom>
          <a:ln w="57150" cmpd="sng">
            <a:solidFill>
              <a:srgbClr val="0074B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Multi-channel Day in a Life</a:t>
            </a:r>
            <a:br>
              <a:rPr lang="en-US" dirty="0" smtClean="0"/>
            </a:br>
            <a:r>
              <a:rPr lang="en-US" dirty="0" smtClean="0"/>
              <a:t>of an Insurance Customer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228600" y="4437870"/>
            <a:ext cx="1905000" cy="1661993"/>
            <a:chOff x="228600" y="4727138"/>
            <a:chExt cx="1905000" cy="1661993"/>
          </a:xfrm>
        </p:grpSpPr>
        <p:sp>
          <p:nvSpPr>
            <p:cNvPr id="5" name="Rounded Rectangle 4"/>
            <p:cNvSpPr/>
            <p:nvPr/>
          </p:nvSpPr>
          <p:spPr>
            <a:xfrm>
              <a:off x="228600" y="4727138"/>
              <a:ext cx="1905000" cy="1661993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B7D8EC"/>
                </a:gs>
                <a:gs pos="100000">
                  <a:schemeClr val="bg1"/>
                </a:gs>
              </a:gsLst>
              <a:lin ang="0" scaled="0"/>
            </a:gradFill>
            <a:ln>
              <a:solidFill>
                <a:srgbClr val="0074BC"/>
              </a:solidFill>
            </a:ln>
            <a:effectLst>
              <a:outerShdw blurRad="128905" dist="86487" dir="2940000" sx="99000" sy="99000" rotWithShape="0">
                <a:srgbClr val="000000">
                  <a:alpha val="26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11480" bIns="137160" rtlCol="0" anchor="t" anchorCtr="0">
              <a:spAutoFit/>
            </a:bodyPr>
            <a:lstStyle/>
            <a:p>
              <a:r>
                <a:rPr lang="en-US" sz="1200" dirty="0">
                  <a:solidFill>
                    <a:schemeClr val="tx2"/>
                  </a:solidFill>
                </a:rPr>
                <a:t>Insurance Customer is on his way to work and gets rear-ended. Customer captures all accident info on his mobile phone at the site of the accident.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228600" y="4727138"/>
              <a:ext cx="1905000" cy="304699"/>
            </a:xfrm>
            <a:prstGeom prst="roundRect">
              <a:avLst>
                <a:gd name="adj" fmla="val 0"/>
              </a:avLst>
            </a:prstGeom>
            <a:solidFill>
              <a:srgbClr val="0074BC"/>
            </a:solidFill>
            <a:ln>
              <a:solidFill>
                <a:srgbClr val="0074BC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36576" rIns="182880" bIns="73152" rtlCol="0" anchor="ctr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</a:rPr>
                <a:t>7:30 </a:t>
              </a:r>
              <a:r>
                <a:rPr lang="en-US" sz="1200" b="1" dirty="0">
                  <a:solidFill>
                    <a:schemeClr val="bg1"/>
                  </a:solidFill>
                </a:rPr>
                <a:t>AM </a:t>
              </a:r>
              <a:r>
                <a:rPr lang="en-US" sz="1200" dirty="0">
                  <a:solidFill>
                    <a:schemeClr val="bg1"/>
                  </a:solidFill>
                </a:rPr>
                <a:t>– mobile 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28600" y="2881874"/>
            <a:ext cx="1905000" cy="1292662"/>
            <a:chOff x="228600" y="3094672"/>
            <a:chExt cx="1905000" cy="1292662"/>
          </a:xfrm>
        </p:grpSpPr>
        <p:sp>
          <p:nvSpPr>
            <p:cNvPr id="7" name="Rounded Rectangle 6"/>
            <p:cNvSpPr/>
            <p:nvPr/>
          </p:nvSpPr>
          <p:spPr>
            <a:xfrm>
              <a:off x="228600" y="3094672"/>
              <a:ext cx="1905000" cy="1292662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B7D8EC"/>
                </a:gs>
                <a:gs pos="100000">
                  <a:schemeClr val="bg1"/>
                </a:gs>
              </a:gsLst>
              <a:lin ang="0" scaled="0"/>
            </a:gradFill>
            <a:ln>
              <a:solidFill>
                <a:srgbClr val="0074BC"/>
              </a:solidFill>
            </a:ln>
            <a:effectLst>
              <a:outerShdw blurRad="128905" dist="86487" dir="2940000" sx="99000" sy="99000" rotWithShape="0">
                <a:srgbClr val="000000">
                  <a:alpha val="26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11480" bIns="137160" rtlCol="0" anchor="t" anchorCtr="0">
              <a:spAutoFit/>
            </a:bodyPr>
            <a:lstStyle/>
            <a:p>
              <a:r>
                <a:rPr lang="en-US" sz="1200" dirty="0" smtClean="0">
                  <a:solidFill>
                    <a:srgbClr val="006097"/>
                  </a:solidFill>
                </a:rPr>
                <a:t>Customer </a:t>
              </a:r>
              <a:r>
                <a:rPr lang="en-US" sz="1200" dirty="0">
                  <a:solidFill>
                    <a:srgbClr val="006097"/>
                  </a:solidFill>
                </a:rPr>
                <a:t>uses “click to call” on his mobile phone to let his Agent know he’s been in an accident.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228600" y="3094672"/>
              <a:ext cx="1905000" cy="304699"/>
            </a:xfrm>
            <a:prstGeom prst="roundRect">
              <a:avLst>
                <a:gd name="adj" fmla="val 0"/>
              </a:avLst>
            </a:prstGeom>
            <a:solidFill>
              <a:srgbClr val="0074BC"/>
            </a:solidFill>
            <a:ln>
              <a:solidFill>
                <a:srgbClr val="0074BC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36576" rIns="182880" bIns="73152" rtlCol="0" anchor="ctr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</a:rPr>
                <a:t>9:00 AM </a:t>
              </a:r>
              <a:r>
                <a:rPr lang="en-US" sz="1200" dirty="0">
                  <a:solidFill>
                    <a:schemeClr val="bg1"/>
                  </a:solidFill>
                </a:rPr>
                <a:t>– mobile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28600" y="1338472"/>
            <a:ext cx="1905000" cy="1292662"/>
            <a:chOff x="228600" y="1246108"/>
            <a:chExt cx="1905000" cy="1292662"/>
          </a:xfrm>
        </p:grpSpPr>
        <p:sp>
          <p:nvSpPr>
            <p:cNvPr id="8" name="Rounded Rectangle 7"/>
            <p:cNvSpPr/>
            <p:nvPr/>
          </p:nvSpPr>
          <p:spPr>
            <a:xfrm>
              <a:off x="228600" y="1246108"/>
              <a:ext cx="1905000" cy="1292662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B7D8EC"/>
                </a:gs>
                <a:gs pos="100000">
                  <a:schemeClr val="bg1"/>
                </a:gs>
              </a:gsLst>
              <a:lin ang="0" scaled="0"/>
            </a:gradFill>
            <a:ln>
              <a:solidFill>
                <a:srgbClr val="0074BC"/>
              </a:solidFill>
            </a:ln>
            <a:effectLst>
              <a:outerShdw blurRad="128905" dist="86487" dir="2940000" sx="99000" sy="99000" rotWithShape="0">
                <a:srgbClr val="000000">
                  <a:alpha val="26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11480" bIns="137160" rtlCol="0" anchor="t" anchorCtr="0">
              <a:spAutoFit/>
            </a:bodyPr>
            <a:lstStyle/>
            <a:p>
              <a:r>
                <a:rPr lang="en-US" sz="1200" dirty="0">
                  <a:solidFill>
                    <a:srgbClr val="006097"/>
                  </a:solidFill>
                </a:rPr>
                <a:t>Customer arrives at work and files a claim online for the accident on his desktop.</a:t>
              </a: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228600" y="1246108"/>
              <a:ext cx="1905000" cy="304699"/>
            </a:xfrm>
            <a:prstGeom prst="roundRect">
              <a:avLst>
                <a:gd name="adj" fmla="val 0"/>
              </a:avLst>
            </a:prstGeom>
            <a:solidFill>
              <a:srgbClr val="0074BC"/>
            </a:solidFill>
            <a:ln>
              <a:solidFill>
                <a:srgbClr val="0074BC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36576" rIns="182880" bIns="73152" rtlCol="0" anchor="ctr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</a:rPr>
                <a:t>10:00 AM </a:t>
              </a:r>
              <a:r>
                <a:rPr lang="en-US" sz="1200" dirty="0">
                  <a:solidFill>
                    <a:schemeClr val="bg1"/>
                  </a:solidFill>
                </a:rPr>
                <a:t>– desktop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010400" y="1246108"/>
            <a:ext cx="1905000" cy="1292662"/>
            <a:chOff x="7010400" y="1246108"/>
            <a:chExt cx="1905000" cy="1292662"/>
          </a:xfrm>
        </p:grpSpPr>
        <p:sp>
          <p:nvSpPr>
            <p:cNvPr id="11" name="Rounded Rectangle 10"/>
            <p:cNvSpPr/>
            <p:nvPr/>
          </p:nvSpPr>
          <p:spPr>
            <a:xfrm>
              <a:off x="7010400" y="1246108"/>
              <a:ext cx="1905000" cy="1292662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B7D8EC"/>
                </a:gs>
                <a:gs pos="0">
                  <a:schemeClr val="bg1"/>
                </a:gs>
              </a:gsLst>
              <a:lin ang="0" scaled="0"/>
            </a:gradFill>
            <a:ln>
              <a:solidFill>
                <a:srgbClr val="0074BC"/>
              </a:solidFill>
            </a:ln>
            <a:effectLst>
              <a:outerShdw blurRad="128905" dist="86487" dir="2940000" sx="99000" sy="99000" rotWithShape="0">
                <a:srgbClr val="000000">
                  <a:alpha val="26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11480" bIns="137160" rtlCol="0" anchor="t" anchorCtr="0">
              <a:spAutoFit/>
            </a:bodyPr>
            <a:lstStyle/>
            <a:p>
              <a:r>
                <a:rPr lang="en-US" sz="1200" dirty="0">
                  <a:solidFill>
                    <a:srgbClr val="006097"/>
                  </a:solidFill>
                </a:rPr>
                <a:t>Customer uses his mobile phone to locate a service provider to do the repairs on his car.</a:t>
              </a: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7010400" y="1246108"/>
              <a:ext cx="1905000" cy="304699"/>
            </a:xfrm>
            <a:prstGeom prst="roundRect">
              <a:avLst>
                <a:gd name="adj" fmla="val 0"/>
              </a:avLst>
            </a:prstGeom>
            <a:solidFill>
              <a:srgbClr val="0074BC"/>
            </a:solidFill>
            <a:ln>
              <a:solidFill>
                <a:srgbClr val="0074BC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36576" bIns="73152" rtlCol="0" anchor="ctr">
              <a:spAutoFit/>
            </a:bodyPr>
            <a:lstStyle/>
            <a:p>
              <a:pPr marL="339725"/>
              <a:r>
                <a:rPr lang="en-US" sz="1200" b="1" dirty="0" smtClean="0">
                  <a:solidFill>
                    <a:schemeClr val="bg1"/>
                  </a:solidFill>
                </a:rPr>
                <a:t>1:</a:t>
              </a:r>
              <a:r>
                <a:rPr lang="en-US" sz="1200" b="1" dirty="0">
                  <a:solidFill>
                    <a:schemeClr val="bg1"/>
                  </a:solidFill>
                </a:rPr>
                <a:t>00 PM </a:t>
              </a:r>
              <a:r>
                <a:rPr lang="en-US" sz="1200" dirty="0">
                  <a:solidFill>
                    <a:schemeClr val="bg1"/>
                  </a:solidFill>
                </a:rPr>
                <a:t>– mobile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010400" y="2839064"/>
            <a:ext cx="1905000" cy="1477328"/>
            <a:chOff x="7010400" y="2839064"/>
            <a:chExt cx="1905000" cy="1477328"/>
          </a:xfrm>
        </p:grpSpPr>
        <p:sp>
          <p:nvSpPr>
            <p:cNvPr id="10" name="Rounded Rectangle 9"/>
            <p:cNvSpPr/>
            <p:nvPr/>
          </p:nvSpPr>
          <p:spPr>
            <a:xfrm>
              <a:off x="7010400" y="2839064"/>
              <a:ext cx="1905000" cy="1477328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B7D8EC"/>
                </a:gs>
                <a:gs pos="0">
                  <a:schemeClr val="bg1"/>
                </a:gs>
              </a:gsLst>
              <a:lin ang="0" scaled="0"/>
            </a:gradFill>
            <a:ln>
              <a:solidFill>
                <a:srgbClr val="0074BC"/>
              </a:solidFill>
            </a:ln>
            <a:effectLst>
              <a:outerShdw blurRad="128905" dist="86487" dir="2940000" sx="99000" sy="99000" rotWithShape="0">
                <a:srgbClr val="000000">
                  <a:alpha val="26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11480" bIns="137160" rtlCol="0" anchor="t" anchorCtr="0">
              <a:spAutoFit/>
            </a:bodyPr>
            <a:lstStyle/>
            <a:p>
              <a:r>
                <a:rPr lang="en-US" sz="1200" dirty="0">
                  <a:solidFill>
                    <a:srgbClr val="006097"/>
                  </a:solidFill>
                </a:rPr>
                <a:t>Customer checks on the status of his claim on his tablet and sees that it is in the process of being reviewed for approval.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7010400" y="2839064"/>
              <a:ext cx="1905000" cy="304699"/>
            </a:xfrm>
            <a:prstGeom prst="roundRect">
              <a:avLst>
                <a:gd name="adj" fmla="val 0"/>
              </a:avLst>
            </a:prstGeom>
            <a:solidFill>
              <a:srgbClr val="0074BC"/>
            </a:solidFill>
            <a:ln>
              <a:solidFill>
                <a:srgbClr val="0074BC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36576" bIns="73152" rtlCol="0" anchor="ctr">
              <a:spAutoFit/>
            </a:bodyPr>
            <a:lstStyle/>
            <a:p>
              <a:pPr marL="339725"/>
              <a:r>
                <a:rPr lang="en-US" sz="1200" b="1" dirty="0">
                  <a:solidFill>
                    <a:schemeClr val="bg1"/>
                  </a:solidFill>
                </a:rPr>
                <a:t>3</a:t>
              </a:r>
              <a:r>
                <a:rPr lang="en-US" sz="1200" b="1" dirty="0" smtClean="0">
                  <a:solidFill>
                    <a:schemeClr val="bg1"/>
                  </a:solidFill>
                </a:rPr>
                <a:t>:</a:t>
              </a:r>
              <a:r>
                <a:rPr lang="en-US" sz="1200" b="1" dirty="0">
                  <a:solidFill>
                    <a:schemeClr val="bg1"/>
                  </a:solidFill>
                </a:rPr>
                <a:t>0</a:t>
              </a:r>
              <a:r>
                <a:rPr lang="en-US" sz="1200" b="1" dirty="0" smtClean="0">
                  <a:solidFill>
                    <a:schemeClr val="bg1"/>
                  </a:solidFill>
                </a:rPr>
                <a:t>0 PM </a:t>
              </a:r>
              <a:r>
                <a:rPr lang="en-US" sz="1200" dirty="0">
                  <a:solidFill>
                    <a:schemeClr val="bg1"/>
                  </a:solidFill>
                </a:rPr>
                <a:t>– tablet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10400" y="4662607"/>
            <a:ext cx="1905000" cy="1292662"/>
            <a:chOff x="7010400" y="4662607"/>
            <a:chExt cx="1905000" cy="1292662"/>
          </a:xfrm>
        </p:grpSpPr>
        <p:sp>
          <p:nvSpPr>
            <p:cNvPr id="9" name="Rounded Rectangle 8"/>
            <p:cNvSpPr/>
            <p:nvPr/>
          </p:nvSpPr>
          <p:spPr>
            <a:xfrm>
              <a:off x="7010400" y="4662607"/>
              <a:ext cx="1905000" cy="1292662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B7D8EC"/>
                </a:gs>
                <a:gs pos="0">
                  <a:schemeClr val="bg1"/>
                </a:gs>
              </a:gsLst>
              <a:lin ang="0" scaled="0"/>
            </a:gradFill>
            <a:ln>
              <a:solidFill>
                <a:srgbClr val="0074BC"/>
              </a:solidFill>
            </a:ln>
            <a:effectLst>
              <a:outerShdw blurRad="128905" dist="86487" dir="2940000" sx="99000" sy="99000" rotWithShape="0">
                <a:srgbClr val="000000">
                  <a:alpha val="26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11480" bIns="137160" rtlCol="0" anchor="t" anchorCtr="0">
              <a:spAutoFit/>
            </a:bodyPr>
            <a:lstStyle/>
            <a:p>
              <a:r>
                <a:rPr lang="en-US" sz="1200" dirty="0">
                  <a:solidFill>
                    <a:srgbClr val="006097"/>
                  </a:solidFill>
                </a:rPr>
                <a:t>Customer logs on to his account on his laptop to check and pay his premium.</a:t>
              </a: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7010400" y="4662607"/>
              <a:ext cx="1905000" cy="304699"/>
            </a:xfrm>
            <a:prstGeom prst="roundRect">
              <a:avLst>
                <a:gd name="adj" fmla="val 0"/>
              </a:avLst>
            </a:prstGeom>
            <a:solidFill>
              <a:srgbClr val="0074BC"/>
            </a:solidFill>
            <a:ln>
              <a:solidFill>
                <a:srgbClr val="0074BC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36576" bIns="73152" rtlCol="0" anchor="ctr">
              <a:spAutoFit/>
            </a:bodyPr>
            <a:lstStyle/>
            <a:p>
              <a:pPr marL="339725"/>
              <a:r>
                <a:rPr lang="en-US" sz="1200" b="1" dirty="0" smtClean="0">
                  <a:solidFill>
                    <a:schemeClr val="bg1"/>
                  </a:solidFill>
                </a:rPr>
                <a:t>5:</a:t>
              </a:r>
              <a:r>
                <a:rPr lang="en-US" sz="1200" b="1" dirty="0">
                  <a:solidFill>
                    <a:schemeClr val="bg1"/>
                  </a:solidFill>
                </a:rPr>
                <a:t>00 PM </a:t>
              </a:r>
              <a:r>
                <a:rPr lang="en-US" sz="1200" dirty="0">
                  <a:solidFill>
                    <a:schemeClr val="bg1"/>
                  </a:solidFill>
                </a:rPr>
                <a:t>– laptop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828800" y="1265600"/>
            <a:ext cx="546608" cy="508000"/>
            <a:chOff x="-263274" y="457200"/>
            <a:chExt cx="546608" cy="508000"/>
          </a:xfrm>
        </p:grpSpPr>
        <p:pic>
          <p:nvPicPr>
            <p:cNvPr id="58" name="Picture 57" descr="Device_Icon_Desktop1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63274" y="457200"/>
              <a:ext cx="546608" cy="508000"/>
            </a:xfrm>
            <a:prstGeom prst="rect">
              <a:avLst/>
            </a:prstGeom>
            <a:effectLst>
              <a:outerShdw blurRad="95250" dist="12700" dir="2700000" sx="99000" sy="99000" algn="tl" rotWithShape="0">
                <a:srgbClr val="000000">
                  <a:alpha val="32000"/>
                </a:srgbClr>
              </a:outerShdw>
            </a:effectLst>
          </p:spPr>
        </p:pic>
        <p:pic>
          <p:nvPicPr>
            <p:cNvPr id="65" name="Picture 64" descr="splat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98877" y="533400"/>
              <a:ext cx="238788" cy="230192"/>
            </a:xfrm>
            <a:prstGeom prst="rect">
              <a:avLst/>
            </a:prstGeom>
            <a:effectLst>
              <a:glow rad="38100">
                <a:schemeClr val="bg1">
                  <a:alpha val="36000"/>
                </a:schemeClr>
              </a:glow>
            </a:effectLst>
          </p:spPr>
        </p:pic>
      </p:grpSp>
      <p:grpSp>
        <p:nvGrpSpPr>
          <p:cNvPr id="27" name="Group 26"/>
          <p:cNvGrpSpPr/>
          <p:nvPr/>
        </p:nvGrpSpPr>
        <p:grpSpPr>
          <a:xfrm>
            <a:off x="6875050" y="2754632"/>
            <a:ext cx="413512" cy="508000"/>
            <a:chOff x="762000" y="457200"/>
            <a:chExt cx="413512" cy="508000"/>
          </a:xfrm>
        </p:grpSpPr>
        <p:pic>
          <p:nvPicPr>
            <p:cNvPr id="60" name="Picture 59" descr="Device_Icon_Tablet1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000" y="457200"/>
              <a:ext cx="413512" cy="508000"/>
            </a:xfrm>
            <a:prstGeom prst="rect">
              <a:avLst/>
            </a:prstGeom>
            <a:effectLst>
              <a:outerShdw blurRad="95250" dist="12700" dir="2700000" sx="99000" sy="99000" algn="tl" rotWithShape="0">
                <a:srgbClr val="000000">
                  <a:alpha val="32000"/>
                </a:srgbClr>
              </a:outerShdw>
            </a:effectLst>
          </p:spPr>
        </p:pic>
        <p:pic>
          <p:nvPicPr>
            <p:cNvPr id="66" name="Picture 65" descr="splat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8436" y="578754"/>
              <a:ext cx="238788" cy="230192"/>
            </a:xfrm>
            <a:prstGeom prst="rect">
              <a:avLst/>
            </a:prstGeom>
            <a:effectLst>
              <a:glow rad="38100">
                <a:schemeClr val="bg1">
                  <a:alpha val="36000"/>
                </a:schemeClr>
              </a:glow>
            </a:effectLst>
          </p:spPr>
        </p:pic>
      </p:grpSp>
      <p:grpSp>
        <p:nvGrpSpPr>
          <p:cNvPr id="25" name="Group 24"/>
          <p:cNvGrpSpPr/>
          <p:nvPr/>
        </p:nvGrpSpPr>
        <p:grpSpPr>
          <a:xfrm>
            <a:off x="1905000" y="4316392"/>
            <a:ext cx="347472" cy="508000"/>
            <a:chOff x="339215" y="457200"/>
            <a:chExt cx="347472" cy="508000"/>
          </a:xfrm>
        </p:grpSpPr>
        <p:pic>
          <p:nvPicPr>
            <p:cNvPr id="54" name="Picture 53" descr="Device_Icon_Handheld1.pn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9215" y="457200"/>
              <a:ext cx="347472" cy="508000"/>
            </a:xfrm>
            <a:prstGeom prst="rect">
              <a:avLst/>
            </a:prstGeom>
            <a:effectLst>
              <a:outerShdw blurRad="95250" dist="12700" dir="2700000" sx="99000" sy="99000" algn="tl" rotWithShape="0">
                <a:srgbClr val="000000">
                  <a:alpha val="32000"/>
                </a:srgbClr>
              </a:outerShdw>
            </a:effectLst>
          </p:spPr>
        </p:pic>
        <p:pic>
          <p:nvPicPr>
            <p:cNvPr id="67" name="Picture 66" descr="splat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5744" y="623876"/>
              <a:ext cx="176297" cy="169951"/>
            </a:xfrm>
            <a:prstGeom prst="rect">
              <a:avLst/>
            </a:prstGeom>
            <a:effectLst>
              <a:glow rad="38100">
                <a:schemeClr val="bg1">
                  <a:alpha val="36000"/>
                </a:schemeClr>
              </a:glow>
            </a:effectLst>
          </p:spPr>
        </p:pic>
      </p:grpSp>
      <p:grpSp>
        <p:nvGrpSpPr>
          <p:cNvPr id="28" name="Group 27"/>
          <p:cNvGrpSpPr/>
          <p:nvPr/>
        </p:nvGrpSpPr>
        <p:grpSpPr>
          <a:xfrm>
            <a:off x="6739787" y="4582267"/>
            <a:ext cx="723392" cy="508000"/>
            <a:chOff x="139911" y="857616"/>
            <a:chExt cx="723392" cy="508000"/>
          </a:xfrm>
        </p:grpSpPr>
        <p:pic>
          <p:nvPicPr>
            <p:cNvPr id="62" name="Picture 61" descr="Device_Icon_Laptop1.png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911" y="857616"/>
              <a:ext cx="723392" cy="508000"/>
            </a:xfrm>
            <a:prstGeom prst="rect">
              <a:avLst/>
            </a:prstGeom>
            <a:effectLst>
              <a:outerShdw blurRad="95250" dist="12700" dir="2700000" sx="99000" sy="99000" algn="tl" rotWithShape="0">
                <a:srgbClr val="000000">
                  <a:alpha val="32000"/>
                </a:srgbClr>
              </a:outerShdw>
            </a:effectLst>
          </p:spPr>
        </p:pic>
        <p:pic>
          <p:nvPicPr>
            <p:cNvPr id="68" name="Picture 67" descr="splat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6118" y="937077"/>
              <a:ext cx="238788" cy="230192"/>
            </a:xfrm>
            <a:prstGeom prst="rect">
              <a:avLst/>
            </a:prstGeom>
            <a:effectLst>
              <a:glow rad="38100">
                <a:schemeClr val="bg1">
                  <a:alpha val="36000"/>
                </a:schemeClr>
              </a:glow>
            </a:effectLst>
          </p:spPr>
        </p:pic>
      </p:grpSp>
      <p:grpSp>
        <p:nvGrpSpPr>
          <p:cNvPr id="69" name="Group 68"/>
          <p:cNvGrpSpPr/>
          <p:nvPr/>
        </p:nvGrpSpPr>
        <p:grpSpPr>
          <a:xfrm>
            <a:off x="1905000" y="2779295"/>
            <a:ext cx="347472" cy="508000"/>
            <a:chOff x="339215" y="457200"/>
            <a:chExt cx="347472" cy="508000"/>
          </a:xfrm>
        </p:grpSpPr>
        <p:pic>
          <p:nvPicPr>
            <p:cNvPr id="70" name="Picture 69" descr="Device_Icon_Handheld1.pn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9215" y="457200"/>
              <a:ext cx="347472" cy="508000"/>
            </a:xfrm>
            <a:prstGeom prst="rect">
              <a:avLst/>
            </a:prstGeom>
            <a:effectLst>
              <a:outerShdw blurRad="95250" dist="12700" dir="2700000" sx="99000" sy="99000" algn="tl" rotWithShape="0">
                <a:srgbClr val="000000">
                  <a:alpha val="32000"/>
                </a:srgbClr>
              </a:outerShdw>
            </a:effectLst>
          </p:spPr>
        </p:pic>
        <p:pic>
          <p:nvPicPr>
            <p:cNvPr id="71" name="Picture 70" descr="splat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5744" y="623876"/>
              <a:ext cx="176297" cy="169951"/>
            </a:xfrm>
            <a:prstGeom prst="rect">
              <a:avLst/>
            </a:prstGeom>
            <a:effectLst>
              <a:glow rad="38100">
                <a:schemeClr val="bg1">
                  <a:alpha val="36000"/>
                </a:schemeClr>
              </a:glow>
            </a:effectLst>
          </p:spPr>
        </p:pic>
      </p:grpSp>
      <p:grpSp>
        <p:nvGrpSpPr>
          <p:cNvPr id="80" name="Group 79"/>
          <p:cNvGrpSpPr/>
          <p:nvPr/>
        </p:nvGrpSpPr>
        <p:grpSpPr>
          <a:xfrm>
            <a:off x="6887189" y="1129613"/>
            <a:ext cx="347472" cy="508000"/>
            <a:chOff x="339215" y="457200"/>
            <a:chExt cx="347472" cy="508000"/>
          </a:xfrm>
        </p:grpSpPr>
        <p:pic>
          <p:nvPicPr>
            <p:cNvPr id="81" name="Picture 80" descr="Device_Icon_Handheld1.pn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9215" y="457200"/>
              <a:ext cx="347472" cy="508000"/>
            </a:xfrm>
            <a:prstGeom prst="rect">
              <a:avLst/>
            </a:prstGeom>
            <a:effectLst>
              <a:outerShdw blurRad="95250" dist="12700" dir="2700000" sx="99000" sy="99000" algn="tl" rotWithShape="0">
                <a:srgbClr val="000000">
                  <a:alpha val="32000"/>
                </a:srgbClr>
              </a:outerShdw>
            </a:effectLst>
          </p:spPr>
        </p:pic>
        <p:pic>
          <p:nvPicPr>
            <p:cNvPr id="82" name="Picture 81" descr="splat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5744" y="623876"/>
              <a:ext cx="176297" cy="169951"/>
            </a:xfrm>
            <a:prstGeom prst="rect">
              <a:avLst/>
            </a:prstGeom>
            <a:effectLst>
              <a:glow rad="38100">
                <a:schemeClr val="bg1">
                  <a:alpha val="36000"/>
                </a:schemeClr>
              </a:glow>
            </a:effectLst>
          </p:spPr>
        </p:pic>
      </p:grpSp>
      <p:sp>
        <p:nvSpPr>
          <p:cNvPr id="112" name="Rectangle 111"/>
          <p:cNvSpPr/>
          <p:nvPr/>
        </p:nvSpPr>
        <p:spPr>
          <a:xfrm>
            <a:off x="0" y="6251383"/>
            <a:ext cx="9144000" cy="606618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000" b="1" dirty="0">
                <a:solidFill>
                  <a:schemeClr val="bg1"/>
                </a:solidFill>
              </a:rPr>
              <a:t>Consistent view and experience in every interaction</a:t>
            </a:r>
          </a:p>
        </p:txBody>
      </p:sp>
      <p:pic>
        <p:nvPicPr>
          <p:cNvPr id="114" name="Picture 1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590" y="2064570"/>
            <a:ext cx="3685210" cy="368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1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32" grpId="0" animBg="1"/>
      <p:bldP spid="89" grpId="0" animBg="1"/>
      <p:bldP spid="21" grpId="0" animBg="1"/>
      <p:bldP spid="86" grpId="0" animBg="1"/>
      <p:bldP spid="1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don’t just think mobile. Think multi-channel.</a:t>
            </a:r>
            <a:endParaRPr lang="en-US" dirty="0"/>
          </a:p>
        </p:txBody>
      </p:sp>
      <p:cxnSp>
        <p:nvCxnSpPr>
          <p:cNvPr id="56" name="Straight Connector 55"/>
          <p:cNvCxnSpPr/>
          <p:nvPr/>
        </p:nvCxnSpPr>
        <p:spPr>
          <a:xfrm>
            <a:off x="457200" y="3581400"/>
            <a:ext cx="81534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685801" y="1723072"/>
            <a:ext cx="3429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All </a:t>
            </a:r>
            <a:r>
              <a:rPr lang="en-US" u="sng" dirty="0" smtClean="0"/>
              <a:t>mobile</a:t>
            </a:r>
            <a:r>
              <a:rPr lang="en-US" dirty="0" smtClean="0"/>
              <a:t> device types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All modes (native, hybrid, HTML5 and HTML4)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Push notifications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Text messaging</a:t>
            </a:r>
          </a:p>
        </p:txBody>
      </p:sp>
      <p:sp>
        <p:nvSpPr>
          <p:cNvPr id="58" name="Rectangle 57"/>
          <p:cNvSpPr/>
          <p:nvPr/>
        </p:nvSpPr>
        <p:spPr>
          <a:xfrm>
            <a:off x="5334000" y="1219200"/>
            <a:ext cx="342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ives coverage of your entire customer base on </a:t>
            </a:r>
            <a:r>
              <a:rPr lang="en-US" u="sng" dirty="0" smtClean="0"/>
              <a:t>mobile</a:t>
            </a:r>
            <a:endParaRPr lang="en-US" u="sng" dirty="0"/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981200"/>
            <a:ext cx="2242700" cy="1399084"/>
          </a:xfrm>
          <a:prstGeom prst="rect">
            <a:avLst/>
          </a:prstGeom>
        </p:spPr>
      </p:pic>
      <p:sp>
        <p:nvSpPr>
          <p:cNvPr id="60" name="Rectangle 59"/>
          <p:cNvSpPr/>
          <p:nvPr/>
        </p:nvSpPr>
        <p:spPr>
          <a:xfrm>
            <a:off x="685800" y="4390072"/>
            <a:ext cx="219803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On Mobile phones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On Tablets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On-line (Desktop)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On Kiosks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M2M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5334000" y="3697069"/>
            <a:ext cx="3797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Gives consistent experience for each individual customer </a:t>
            </a:r>
            <a:r>
              <a:rPr lang="en-US" u="sng" dirty="0" smtClean="0"/>
              <a:t>on any device</a:t>
            </a:r>
            <a:endParaRPr lang="en-US" u="sng" dirty="0"/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4572000"/>
            <a:ext cx="228600" cy="40271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7065" y="4648200"/>
            <a:ext cx="169935" cy="38927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3200" y="5156200"/>
            <a:ext cx="1016000" cy="10160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0" y="4292600"/>
            <a:ext cx="736600" cy="73660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8800" y="5334000"/>
            <a:ext cx="548503" cy="86360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8600" y="4724400"/>
            <a:ext cx="457200" cy="436418"/>
          </a:xfrm>
          <a:prstGeom prst="rect">
            <a:avLst/>
          </a:prstGeom>
        </p:spPr>
      </p:pic>
      <p:cxnSp>
        <p:nvCxnSpPr>
          <p:cNvPr id="68" name="Straight Arrow Connector 67"/>
          <p:cNvCxnSpPr/>
          <p:nvPr/>
        </p:nvCxnSpPr>
        <p:spPr>
          <a:xfrm>
            <a:off x="6172200" y="5867400"/>
            <a:ext cx="304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6248400" y="5029200"/>
            <a:ext cx="3048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7239000" y="4953000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7620000" y="5029200"/>
            <a:ext cx="3048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7620000" y="5867400"/>
            <a:ext cx="304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3" name="Picture 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1905000"/>
            <a:ext cx="228600" cy="40271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9865" y="1981200"/>
            <a:ext cx="169935" cy="389271"/>
          </a:xfrm>
          <a:prstGeom prst="rect">
            <a:avLst/>
          </a:prstGeom>
        </p:spPr>
      </p:pic>
      <p:sp>
        <p:nvSpPr>
          <p:cNvPr id="75" name="Down Arrow 74"/>
          <p:cNvSpPr/>
          <p:nvPr/>
        </p:nvSpPr>
        <p:spPr>
          <a:xfrm rot="16200000">
            <a:off x="4152900" y="1943100"/>
            <a:ext cx="533400" cy="762000"/>
          </a:xfrm>
          <a:prstGeom prst="downArrow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Down Arrow 75"/>
          <p:cNvSpPr/>
          <p:nvPr/>
        </p:nvSpPr>
        <p:spPr>
          <a:xfrm rot="16200000">
            <a:off x="4152900" y="4610100"/>
            <a:ext cx="533400" cy="762000"/>
          </a:xfrm>
          <a:prstGeom prst="downArrow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7" name="Picture 76" descr="standing man icon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680" y="5171440"/>
            <a:ext cx="1028700" cy="1028700"/>
          </a:xfrm>
          <a:prstGeom prst="rect">
            <a:avLst/>
          </a:prstGeom>
        </p:spPr>
      </p:pic>
      <p:sp>
        <p:nvSpPr>
          <p:cNvPr id="78" name="Rounded Rectangle 77"/>
          <p:cNvSpPr/>
          <p:nvPr/>
        </p:nvSpPr>
        <p:spPr>
          <a:xfrm>
            <a:off x="-889000" y="3886200"/>
            <a:ext cx="3657600" cy="3200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2279BD"/>
              </a:gs>
              <a:gs pos="16000">
                <a:srgbClr val="2279BD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dirty="0" smtClean="0"/>
              <a:t>MULTI-CHANNEL</a:t>
            </a:r>
            <a:endParaRPr lang="en-US" dirty="0"/>
          </a:p>
        </p:txBody>
      </p:sp>
      <p:sp>
        <p:nvSpPr>
          <p:cNvPr id="79" name="Rounded Rectangle 78"/>
          <p:cNvSpPr/>
          <p:nvPr/>
        </p:nvSpPr>
        <p:spPr>
          <a:xfrm>
            <a:off x="-889000" y="1280160"/>
            <a:ext cx="3657600" cy="3200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2279BD"/>
              </a:gs>
              <a:gs pos="16000">
                <a:srgbClr val="2279BD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/>
              <a:t>           MOBILE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02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28600" y="174624"/>
            <a:ext cx="8686800" cy="1196975"/>
          </a:xfrm>
        </p:spPr>
        <p:txBody>
          <a:bodyPr/>
          <a:lstStyle/>
          <a:p>
            <a:r>
              <a:rPr lang="en-US" dirty="0" smtClean="0"/>
              <a:t>The Insurance industry challenges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 rot="21211628">
            <a:off x="392757" y="1295161"/>
            <a:ext cx="3062932" cy="3085515"/>
            <a:chOff x="381000" y="1219200"/>
            <a:chExt cx="2743200" cy="308551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1219200"/>
              <a:ext cx="2743200" cy="3085515"/>
            </a:xfrm>
            <a:prstGeom prst="rect">
              <a:avLst/>
            </a:prstGeom>
            <a:effectLst>
              <a:outerShdw blurRad="190500" dist="101600" dir="2700000" sx="99000" sy="99000" algn="tl" rotWithShape="0">
                <a:srgbClr val="000000">
                  <a:alpha val="23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494082" y="1285306"/>
              <a:ext cx="2444296" cy="430887"/>
            </a:xfrm>
            <a:prstGeom prst="rect">
              <a:avLst/>
            </a:prstGeom>
            <a:solidFill>
              <a:srgbClr val="F04C23"/>
            </a:solidFill>
            <a:ln w="3175" cmpd="sng">
              <a:solidFill>
                <a:srgbClr val="FFFFFF"/>
              </a:solidFill>
            </a:ln>
          </p:spPr>
          <p:txBody>
            <a:bodyPr wrap="square" tIns="91440" bIns="91440" rtlCol="0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bg1"/>
                  </a:solidFill>
                </a:defRPr>
              </a:lvl1pPr>
            </a:lstStyle>
            <a:p>
              <a:r>
                <a:rPr lang="en-US" dirty="0" smtClean="0"/>
                <a:t>NEW REGULATIONS</a:t>
              </a:r>
              <a:endParaRPr lang="en-US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124200" y="1219200"/>
            <a:ext cx="2971800" cy="2971800"/>
            <a:chOff x="3124200" y="1219201"/>
            <a:chExt cx="2971800" cy="2971800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4200" y="1219201"/>
              <a:ext cx="2971800" cy="2971800"/>
            </a:xfrm>
            <a:prstGeom prst="rect">
              <a:avLst/>
            </a:prstGeom>
            <a:effectLst>
              <a:outerShdw blurRad="190500" dist="101600" dir="2700000" sx="99000" sy="99000" algn="tl" rotWithShape="0">
                <a:srgbClr val="000000">
                  <a:alpha val="23000"/>
                </a:srgbClr>
              </a:outerShdw>
            </a:effectLst>
          </p:spPr>
        </p:pic>
        <p:sp>
          <p:nvSpPr>
            <p:cNvPr id="23" name="TextBox 22"/>
            <p:cNvSpPr txBox="1"/>
            <p:nvPr/>
          </p:nvSpPr>
          <p:spPr>
            <a:xfrm>
              <a:off x="3249808" y="1285306"/>
              <a:ext cx="2637425" cy="430887"/>
            </a:xfrm>
            <a:prstGeom prst="rect">
              <a:avLst/>
            </a:prstGeom>
            <a:solidFill>
              <a:srgbClr val="F04C23"/>
            </a:solidFill>
            <a:ln w="3175" cmpd="sng">
              <a:solidFill>
                <a:srgbClr val="FFFFFF"/>
              </a:solidFill>
            </a:ln>
          </p:spPr>
          <p:txBody>
            <a:bodyPr wrap="square" tIns="91440" bIns="91440" rtlCol="0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bg1"/>
                  </a:solidFill>
                </a:defRPr>
              </a:lvl1pPr>
            </a:lstStyle>
            <a:p>
              <a:r>
                <a:rPr lang="en-US" dirty="0" smtClean="0"/>
                <a:t>ECONOMIC UNCERTAINTY</a:t>
              </a:r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 rot="666095">
            <a:off x="5665481" y="1487095"/>
            <a:ext cx="3054014" cy="3047999"/>
            <a:chOff x="6051499" y="1219200"/>
            <a:chExt cx="3054014" cy="3047999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1499" y="1219200"/>
              <a:ext cx="3054014" cy="3047999"/>
            </a:xfrm>
            <a:prstGeom prst="rect">
              <a:avLst/>
            </a:prstGeom>
            <a:effectLst>
              <a:outerShdw blurRad="190500" dist="101600" dir="2700000" sx="99000" sy="99000" algn="tl" rotWithShape="0">
                <a:srgbClr val="000000">
                  <a:alpha val="23000"/>
                </a:srgbClr>
              </a:outerShdw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6172200" y="1295400"/>
              <a:ext cx="2721958" cy="430887"/>
            </a:xfrm>
            <a:prstGeom prst="rect">
              <a:avLst/>
            </a:prstGeom>
            <a:solidFill>
              <a:srgbClr val="F04C23"/>
            </a:solidFill>
            <a:ln>
              <a:solidFill>
                <a:schemeClr val="bg1"/>
              </a:solidFill>
            </a:ln>
          </p:spPr>
          <p:txBody>
            <a:bodyPr wrap="square" tIns="91440" bIns="91440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</a:rPr>
                <a:t>RISK OF CONTAGION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1358550" y="4267200"/>
            <a:ext cx="64003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</a:rPr>
              <a:t>But their Strategic Imperatives remain the same:</a:t>
            </a:r>
            <a:endParaRPr lang="en-US" sz="2400" b="1" dirty="0"/>
          </a:p>
        </p:txBody>
      </p:sp>
      <p:sp>
        <p:nvSpPr>
          <p:cNvPr id="34" name="Oval 33"/>
          <p:cNvSpPr/>
          <p:nvPr/>
        </p:nvSpPr>
        <p:spPr>
          <a:xfrm>
            <a:off x="2133600" y="4953000"/>
            <a:ext cx="363720" cy="381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en-US" sz="1500" dirty="0" smtClean="0"/>
              <a:t>1</a:t>
            </a:r>
            <a:endParaRPr lang="en-US" sz="1500" dirty="0"/>
          </a:p>
        </p:txBody>
      </p:sp>
      <p:sp>
        <p:nvSpPr>
          <p:cNvPr id="36" name="Oval 35"/>
          <p:cNvSpPr/>
          <p:nvPr/>
        </p:nvSpPr>
        <p:spPr>
          <a:xfrm>
            <a:off x="2133600" y="5486400"/>
            <a:ext cx="363720" cy="381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en-US" sz="1500" dirty="0"/>
              <a:t>2</a:t>
            </a:r>
          </a:p>
        </p:txBody>
      </p:sp>
      <p:sp>
        <p:nvSpPr>
          <p:cNvPr id="40" name="Oval 39"/>
          <p:cNvSpPr/>
          <p:nvPr/>
        </p:nvSpPr>
        <p:spPr>
          <a:xfrm>
            <a:off x="2133600" y="6019800"/>
            <a:ext cx="363720" cy="381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en-US" sz="1500" dirty="0" smtClean="0"/>
              <a:t>3</a:t>
            </a:r>
            <a:endParaRPr lang="en-US" sz="1500" dirty="0"/>
          </a:p>
        </p:txBody>
      </p:sp>
      <p:sp>
        <p:nvSpPr>
          <p:cNvPr id="21" name="Rectangle 20"/>
          <p:cNvSpPr/>
          <p:nvPr/>
        </p:nvSpPr>
        <p:spPr>
          <a:xfrm>
            <a:off x="2514600" y="4923472"/>
            <a:ext cx="472816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Increase customer loyalty</a:t>
            </a:r>
          </a:p>
          <a:p>
            <a:endParaRPr lang="en-US" dirty="0" smtClean="0">
              <a:solidFill>
                <a:schemeClr val="bg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Reduce costs and increase operational efficiency</a:t>
            </a:r>
          </a:p>
          <a:p>
            <a:endParaRPr lang="en-US" dirty="0">
              <a:solidFill>
                <a:schemeClr val="bg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Increase revenue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rot="21174601">
            <a:off x="595528" y="1620075"/>
            <a:ext cx="271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/>
          </a:p>
          <a:p>
            <a:r>
              <a:rPr lang="en-US" sz="1400" b="1" dirty="0"/>
              <a:t>Insurance Industry Facing Uncertain Regulatory Environment</a:t>
            </a:r>
          </a:p>
          <a:p>
            <a:r>
              <a:rPr lang="en-US" sz="1400" dirty="0" smtClean="0"/>
              <a:t>The </a:t>
            </a:r>
            <a:r>
              <a:rPr lang="en-US" sz="1400" dirty="0"/>
              <a:t>insurance industry may not see a return to relative stability and certainty for a few years as it reacts to the effects of regulatory reform</a:t>
            </a:r>
            <a:endParaRPr lang="en-US" sz="1400" b="1" dirty="0"/>
          </a:p>
        </p:txBody>
      </p:sp>
      <p:sp>
        <p:nvSpPr>
          <p:cNvPr id="10" name="Rectangle 9"/>
          <p:cNvSpPr/>
          <p:nvPr/>
        </p:nvSpPr>
        <p:spPr>
          <a:xfrm>
            <a:off x="3352800" y="1752600"/>
            <a:ext cx="2438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Insurance industry faces challenges and constraints as it looks to the future</a:t>
            </a:r>
          </a:p>
          <a:p>
            <a:r>
              <a:rPr lang="en-US" sz="1400" dirty="0"/>
              <a:t>Ongoing macroeconomic </a:t>
            </a:r>
            <a:r>
              <a:rPr lang="en-US" sz="1400" dirty="0" smtClean="0"/>
              <a:t>uncertainty is one of the biggest </a:t>
            </a:r>
            <a:r>
              <a:rPr lang="en-US" sz="1400" dirty="0"/>
              <a:t>long-term challenges facing insurers around the world</a:t>
            </a:r>
            <a:endParaRPr lang="en-US" sz="1400" b="1" dirty="0"/>
          </a:p>
        </p:txBody>
      </p:sp>
      <p:sp>
        <p:nvSpPr>
          <p:cNvPr id="27" name="Rectangle 26"/>
          <p:cNvSpPr/>
          <p:nvPr/>
        </p:nvSpPr>
        <p:spPr>
          <a:xfrm rot="632471">
            <a:off x="5915267" y="1981132"/>
            <a:ext cx="264604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U.S. Banks Face Contagion Risk From Europe Debt</a:t>
            </a:r>
          </a:p>
          <a:p>
            <a:r>
              <a:rPr lang="en-US" sz="1400" dirty="0"/>
              <a:t>U.S. banks face a “serious risk” that their creditworthiness will deteriorate if Europe’s debt crisis deepens and spreads beyond the five most-troubled </a:t>
            </a:r>
            <a:r>
              <a:rPr lang="en-US" sz="1400" dirty="0" smtClean="0"/>
              <a:t>nations.</a:t>
            </a: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59813">
            <a:off x="1869315" y="3405134"/>
            <a:ext cx="666514" cy="4998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8200" y="3334568"/>
            <a:ext cx="609600" cy="3738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630066">
            <a:off x="5813468" y="3496555"/>
            <a:ext cx="1613602" cy="39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3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value of mobile for Insurance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9807" y="5257800"/>
            <a:ext cx="41216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Wingdings" charset="2"/>
              <a:buChar char="ü"/>
            </a:pPr>
            <a:r>
              <a:rPr lang="en-US" dirty="0" smtClean="0"/>
              <a:t>Improve </a:t>
            </a:r>
            <a:r>
              <a:rPr lang="en-US" dirty="0"/>
              <a:t>Customer </a:t>
            </a:r>
            <a:r>
              <a:rPr lang="en-US" dirty="0" smtClean="0"/>
              <a:t>Service Experience</a:t>
            </a:r>
          </a:p>
          <a:p>
            <a:pPr marL="285750" lvl="0" indent="-285750">
              <a:buFont typeface="Wingdings" charset="2"/>
              <a:buChar char="ü"/>
            </a:pPr>
            <a:r>
              <a:rPr lang="en-US" dirty="0" smtClean="0"/>
              <a:t>Accelerate claims processing</a:t>
            </a:r>
          </a:p>
          <a:p>
            <a:pPr marL="285750" lvl="0" indent="-285750">
              <a:buFont typeface="Wingdings" charset="2"/>
              <a:buChar char="ü"/>
            </a:pPr>
            <a:r>
              <a:rPr lang="en-US" dirty="0" smtClean="0"/>
              <a:t>Mobile quotes and enrollment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9600" y="1371600"/>
            <a:ext cx="38199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Customer Convenience and Upsell</a:t>
            </a:r>
            <a:endParaRPr lang="en-US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5438794" y="1371600"/>
            <a:ext cx="21812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Agent Productivity</a:t>
            </a:r>
            <a:endParaRPr lang="en-US" sz="2000" b="1" dirty="0"/>
          </a:p>
        </p:txBody>
      </p:sp>
      <p:sp>
        <p:nvSpPr>
          <p:cNvPr id="12" name="Rectangle 11"/>
          <p:cNvSpPr/>
          <p:nvPr/>
        </p:nvSpPr>
        <p:spPr>
          <a:xfrm>
            <a:off x="4699352" y="5257800"/>
            <a:ext cx="33778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Wingdings" charset="2"/>
              <a:buChar char="ü"/>
            </a:pPr>
            <a:r>
              <a:rPr lang="en-US" dirty="0"/>
              <a:t>Develop and Pursue </a:t>
            </a:r>
            <a:r>
              <a:rPr lang="en-US" dirty="0" smtClean="0"/>
              <a:t>Leads</a:t>
            </a:r>
            <a:endParaRPr lang="en-US" dirty="0"/>
          </a:p>
          <a:p>
            <a:pPr marL="285750" lvl="0" indent="-285750">
              <a:buFont typeface="Wingdings" charset="2"/>
              <a:buChar char="ü"/>
            </a:pPr>
            <a:r>
              <a:rPr lang="en-US" dirty="0"/>
              <a:t>Upsell and Cross-sell </a:t>
            </a:r>
            <a:r>
              <a:rPr lang="en-US" dirty="0" smtClean="0"/>
              <a:t>Products</a:t>
            </a:r>
            <a:endParaRPr lang="en-US" dirty="0"/>
          </a:p>
          <a:p>
            <a:pPr marL="285750" indent="-285750">
              <a:buFont typeface="Wingdings" charset="2"/>
              <a:buChar char="ü"/>
            </a:pPr>
            <a:r>
              <a:rPr lang="en-US" dirty="0"/>
              <a:t>Access Client/Company </a:t>
            </a:r>
            <a:r>
              <a:rPr lang="en-US" dirty="0" smtClean="0"/>
              <a:t>Data</a:t>
            </a:r>
            <a:endParaRPr lang="en-US" dirty="0"/>
          </a:p>
        </p:txBody>
      </p:sp>
      <p:pic>
        <p:nvPicPr>
          <p:cNvPr id="14" name="Picture 13" descr="young_business_woman_01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2221" y="2057400"/>
            <a:ext cx="4478379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casual_woman_couch_with_phone_lg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99" y="2057400"/>
            <a:ext cx="3813591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077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zoom/>
      </p:transition>
    </mc:Choice>
    <mc:Fallback xmlns="">
      <p:transition xmlns:p14="http://schemas.microsoft.com/office/powerpoint/2010/main" spd="med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shutterstock_99440645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4" b="8614"/>
          <a:stretch/>
        </p:blipFill>
        <p:spPr>
          <a:xfrm>
            <a:off x="2669445" y="152400"/>
            <a:ext cx="6477000" cy="396410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5031644" y="1447800"/>
            <a:ext cx="4114800" cy="304800"/>
          </a:xfrm>
          <a:prstGeom prst="rect">
            <a:avLst/>
          </a:prstGeom>
          <a:solidFill>
            <a:schemeClr val="tx2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315200" y="1412240"/>
            <a:ext cx="16772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Mobile Use </a:t>
            </a:r>
            <a:r>
              <a:rPr lang="en-US" sz="1600" b="1" dirty="0">
                <a:solidFill>
                  <a:schemeClr val="bg1"/>
                </a:solidFill>
              </a:rPr>
              <a:t>C</a:t>
            </a:r>
            <a:r>
              <a:rPr lang="en-US" sz="1600" b="1" dirty="0" smtClean="0">
                <a:solidFill>
                  <a:schemeClr val="bg1"/>
                </a:solidFill>
              </a:rPr>
              <a:t>ases 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81000" y="3305685"/>
            <a:ext cx="4495800" cy="1418715"/>
            <a:chOff x="838200" y="3225288"/>
            <a:chExt cx="4495800" cy="1418715"/>
          </a:xfrm>
        </p:grpSpPr>
        <p:grpSp>
          <p:nvGrpSpPr>
            <p:cNvPr id="41" name="Group 40"/>
            <p:cNvGrpSpPr/>
            <p:nvPr/>
          </p:nvGrpSpPr>
          <p:grpSpPr>
            <a:xfrm>
              <a:off x="838200" y="3249658"/>
              <a:ext cx="4495800" cy="1394345"/>
              <a:chOff x="4648200" y="3339070"/>
              <a:chExt cx="4495800" cy="1251713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4702628" y="3339070"/>
                <a:ext cx="4441372" cy="1251713"/>
              </a:xfrm>
              <a:prstGeom prst="rect">
                <a:avLst/>
              </a:prstGeom>
              <a:gradFill flip="none" rotWithShape="1">
                <a:gsLst>
                  <a:gs pos="26000">
                    <a:schemeClr val="bg1">
                      <a:alpha val="59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4648200" y="3339070"/>
                <a:ext cx="64008" cy="125171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990600" y="3225288"/>
              <a:ext cx="434340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000" b="1" dirty="0">
                  <a:solidFill>
                    <a:schemeClr val="accent4"/>
                  </a:solidFill>
                </a:rPr>
                <a:t>Improve </a:t>
              </a:r>
              <a:r>
                <a:rPr lang="en-US" sz="2000" b="1" dirty="0" smtClean="0">
                  <a:solidFill>
                    <a:schemeClr val="accent4"/>
                  </a:solidFill>
                </a:rPr>
                <a:t>Customer Svc Experience:</a:t>
              </a:r>
              <a:endParaRPr lang="en-US" sz="2000" b="1" dirty="0">
                <a:solidFill>
                  <a:schemeClr val="accent4"/>
                </a:solidFill>
              </a:endParaRPr>
            </a:p>
            <a:p>
              <a:pPr marL="115888" indent="-115888">
                <a:buFont typeface="Arial"/>
                <a:buChar char="•"/>
              </a:pPr>
              <a:r>
                <a:rPr lang="en-US" sz="1600" dirty="0"/>
                <a:t>Increase Self-</a:t>
              </a:r>
              <a:r>
                <a:rPr lang="en-US" sz="1600" dirty="0" smtClean="0"/>
                <a:t>Service</a:t>
              </a:r>
            </a:p>
            <a:p>
              <a:pPr marL="115888" indent="-115888">
                <a:buFont typeface="Arial"/>
                <a:buChar char="•"/>
              </a:pPr>
              <a:r>
                <a:rPr lang="en-US" sz="1600" dirty="0" smtClean="0"/>
                <a:t>Convenient access to account info</a:t>
              </a:r>
              <a:endParaRPr lang="en-US" sz="1600" dirty="0"/>
            </a:p>
            <a:p>
              <a:endParaRPr lang="en-US" sz="1600" dirty="0" smtClean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1000" y="4851912"/>
            <a:ext cx="4495800" cy="1396488"/>
            <a:chOff x="838200" y="4800600"/>
            <a:chExt cx="4495800" cy="1396488"/>
          </a:xfrm>
        </p:grpSpPr>
        <p:grpSp>
          <p:nvGrpSpPr>
            <p:cNvPr id="44" name="Group 43"/>
            <p:cNvGrpSpPr/>
            <p:nvPr/>
          </p:nvGrpSpPr>
          <p:grpSpPr>
            <a:xfrm>
              <a:off x="838200" y="4846083"/>
              <a:ext cx="4495800" cy="1351005"/>
              <a:chOff x="4648200" y="4897395"/>
              <a:chExt cx="4495800" cy="1003051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4702628" y="4897395"/>
                <a:ext cx="4441372" cy="1003051"/>
              </a:xfrm>
              <a:prstGeom prst="rect">
                <a:avLst/>
              </a:prstGeom>
              <a:gradFill flip="none" rotWithShape="1">
                <a:gsLst>
                  <a:gs pos="26000">
                    <a:schemeClr val="bg1">
                      <a:alpha val="59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648200" y="4897395"/>
                <a:ext cx="64008" cy="1003051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990600" y="4800600"/>
              <a:ext cx="434340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000" b="1" dirty="0" smtClean="0">
                  <a:solidFill>
                    <a:schemeClr val="accent5"/>
                  </a:solidFill>
                </a:rPr>
                <a:t>Accelerate Claims Processing:</a:t>
              </a:r>
              <a:endParaRPr lang="en-US" sz="2000" b="1" dirty="0">
                <a:solidFill>
                  <a:schemeClr val="accent5"/>
                </a:solidFill>
              </a:endParaRPr>
            </a:p>
            <a:p>
              <a:pPr marL="115888" lvl="0" indent="-115888">
                <a:buFont typeface="Arial"/>
                <a:buChar char="•"/>
              </a:pPr>
              <a:r>
                <a:rPr lang="en-US" sz="1600" dirty="0" smtClean="0"/>
                <a:t>Manage </a:t>
              </a:r>
              <a:r>
                <a:rPr lang="en-US" sz="1600" dirty="0"/>
                <a:t>Claims Process</a:t>
              </a:r>
            </a:p>
            <a:p>
              <a:pPr marL="115888" lvl="0" indent="-115888">
                <a:buFont typeface="Arial"/>
                <a:buChar char="•"/>
              </a:pPr>
              <a:r>
                <a:rPr lang="en-US" sz="1600" dirty="0"/>
                <a:t>Minimize Stress</a:t>
              </a:r>
            </a:p>
            <a:p>
              <a:pPr marL="115888" indent="-115888">
                <a:buFont typeface="Arial"/>
                <a:buChar char="•"/>
              </a:pPr>
              <a:endParaRPr lang="en-US" sz="1600" dirty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81000" y="1721958"/>
            <a:ext cx="4495800" cy="1402242"/>
            <a:chOff x="838200" y="1676400"/>
            <a:chExt cx="4495800" cy="1402242"/>
          </a:xfrm>
        </p:grpSpPr>
        <p:grpSp>
          <p:nvGrpSpPr>
            <p:cNvPr id="38" name="Group 37"/>
            <p:cNvGrpSpPr/>
            <p:nvPr/>
          </p:nvGrpSpPr>
          <p:grpSpPr>
            <a:xfrm>
              <a:off x="838200" y="1714115"/>
              <a:ext cx="4495800" cy="1364527"/>
              <a:chOff x="4648200" y="1752600"/>
              <a:chExt cx="4495800" cy="129540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4702628" y="1752600"/>
                <a:ext cx="4441372" cy="1295400"/>
              </a:xfrm>
              <a:prstGeom prst="rect">
                <a:avLst/>
              </a:prstGeom>
              <a:gradFill flip="none" rotWithShape="1">
                <a:gsLst>
                  <a:gs pos="26000">
                    <a:schemeClr val="bg1">
                      <a:alpha val="59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 </a:t>
                </a:r>
                <a:endParaRPr lang="en-US" dirty="0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4648200" y="1752600"/>
                <a:ext cx="64008" cy="1295400"/>
              </a:xfrm>
              <a:prstGeom prst="rect">
                <a:avLst/>
              </a:prstGeom>
              <a:solidFill>
                <a:srgbClr val="2279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 </a:t>
                </a:r>
                <a:endParaRPr lang="en-US" dirty="0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90600" y="1676400"/>
              <a:ext cx="434340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chemeClr val="accent1"/>
                  </a:solidFill>
                </a:rPr>
                <a:t>Easy Shopping and Enrollment</a:t>
              </a:r>
              <a:endParaRPr lang="en-US" sz="2000" b="1" dirty="0">
                <a:solidFill>
                  <a:schemeClr val="accent1"/>
                </a:solidFill>
              </a:endParaRPr>
            </a:p>
            <a:p>
              <a:pPr marL="115888" indent="-115888">
                <a:buFont typeface="Arial"/>
                <a:buChar char="•"/>
              </a:pPr>
              <a:r>
                <a:rPr lang="en-US" sz="1600" dirty="0" smtClean="0"/>
                <a:t>Simplify access to policies and the shopping tools</a:t>
              </a:r>
            </a:p>
            <a:p>
              <a:pPr marL="115888" indent="-115888">
                <a:buFont typeface="Arial"/>
                <a:buChar char="•"/>
              </a:pPr>
              <a:r>
                <a:rPr lang="en-US" sz="1600" dirty="0" smtClean="0"/>
                <a:t>Upsell of services</a:t>
              </a:r>
            </a:p>
          </p:txBody>
        </p: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 Service Experience and Increase Revenue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029200" y="1981200"/>
            <a:ext cx="4114800" cy="923330"/>
          </a:xfrm>
          <a:prstGeom prst="rect">
            <a:avLst/>
          </a:prstGeom>
          <a:solidFill>
            <a:schemeClr val="lt1">
              <a:alpha val="79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15888" indent="-115888">
              <a:buFont typeface="Arial"/>
              <a:buChar char="•"/>
            </a:pPr>
            <a:r>
              <a:rPr lang="en-US" dirty="0" smtClean="0">
                <a:solidFill>
                  <a:srgbClr val="006097"/>
                </a:solidFill>
              </a:rPr>
              <a:t>Find an agent; Get quote</a:t>
            </a:r>
          </a:p>
          <a:p>
            <a:pPr marL="115888" indent="-115888">
              <a:buFont typeface="Arial"/>
              <a:buChar char="•"/>
            </a:pPr>
            <a:r>
              <a:rPr lang="en-US" dirty="0" smtClean="0">
                <a:solidFill>
                  <a:srgbClr val="006097"/>
                </a:solidFill>
              </a:rPr>
              <a:t>Submit enrollment form</a:t>
            </a:r>
          </a:p>
          <a:p>
            <a:pPr marL="115888" indent="-115888">
              <a:buFont typeface="Arial"/>
              <a:buChar char="•"/>
            </a:pPr>
            <a:r>
              <a:rPr lang="en-US" dirty="0" smtClean="0">
                <a:solidFill>
                  <a:srgbClr val="006097"/>
                </a:solidFill>
              </a:rPr>
              <a:t>Add vehicle and extend coverage</a:t>
            </a:r>
            <a:endParaRPr lang="en-US" dirty="0">
              <a:solidFill>
                <a:srgbClr val="00609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0" y="3468469"/>
            <a:ext cx="4114800" cy="646331"/>
          </a:xfrm>
          <a:prstGeom prst="rect">
            <a:avLst/>
          </a:prstGeom>
          <a:solidFill>
            <a:schemeClr val="lt1">
              <a:alpha val="79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15888" indent="-115888">
              <a:buFont typeface="Arial"/>
              <a:buChar char="•"/>
            </a:pPr>
            <a:r>
              <a:rPr lang="en-US" dirty="0" smtClean="0">
                <a:solidFill>
                  <a:srgbClr val="006097"/>
                </a:solidFill>
              </a:rPr>
              <a:t>Pay bills and premiums</a:t>
            </a:r>
            <a:endParaRPr lang="en-US" dirty="0">
              <a:solidFill>
                <a:srgbClr val="006097"/>
              </a:solidFill>
            </a:endParaRPr>
          </a:p>
          <a:p>
            <a:pPr marL="115888" indent="-115888">
              <a:buFont typeface="Arial"/>
              <a:buChar char="•"/>
            </a:pPr>
            <a:r>
              <a:rPr lang="en-US" dirty="0" smtClean="0">
                <a:solidFill>
                  <a:srgbClr val="006097"/>
                </a:solidFill>
              </a:rPr>
              <a:t>View</a:t>
            </a:r>
            <a:r>
              <a:rPr lang="en-US" dirty="0">
                <a:solidFill>
                  <a:srgbClr val="006097"/>
                </a:solidFill>
              </a:rPr>
              <a:t>/Edit Insured and Vehicle </a:t>
            </a:r>
            <a:r>
              <a:rPr lang="en-US" dirty="0" smtClean="0">
                <a:solidFill>
                  <a:srgbClr val="006097"/>
                </a:solidFill>
              </a:rPr>
              <a:t>Info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0" y="5105400"/>
            <a:ext cx="4114800" cy="646331"/>
          </a:xfrm>
          <a:prstGeom prst="rect">
            <a:avLst/>
          </a:prstGeom>
          <a:solidFill>
            <a:schemeClr val="lt1">
              <a:alpha val="83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15888" lvl="0" indent="-115888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File</a:t>
            </a:r>
            <a:r>
              <a:rPr lang="en-US" dirty="0">
                <a:solidFill>
                  <a:schemeClr val="tx2"/>
                </a:solidFill>
              </a:rPr>
              <a:t>/Review Claims</a:t>
            </a:r>
          </a:p>
          <a:p>
            <a:pPr marL="115888" lvl="0" indent="-115888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Capture/Submit Accident Details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0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SECTOMILLISECCONVERTED" val="1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 - &amp;quot;Agenda&amp;quot;&quot;/&gt;&lt;property id=&quot;20307&quot; value=&quot;257&quot;/&gt;&lt;/object&gt;&lt;object type=&quot;3&quot; unique_id=&quot;10027&quot;&gt;&lt;property id=&quot;20148&quot; value=&quot;5&quot;/&gt;&lt;property id=&quot;20300&quot; value=&quot;Slide 1 - &amp;quot;Kony User Group Meeting&amp;quot;&quot;/&gt;&lt;property id=&quot;20307&quot; value=&quot;287&quot;/&gt;&lt;/object&gt;&lt;object type=&quot;3&quot; unique_id=&quot;10028&quot;&gt;&lt;property id=&quot;20148&quot; value=&quot;5&quot;/&gt;&lt;property id=&quot;20300&quot; value=&quot;Slide 3 - &amp;quot;KUG—Why We’re Here&amp;quot;&quot;/&gt;&lt;property id=&quot;20307&quot; value=&quot;292&quot;/&gt;&lt;/object&gt;&lt;object type=&quot;3&quot; unique_id=&quot;10029&quot;&gt;&lt;property id=&quot;20148&quot; value=&quot;5&quot;/&gt;&lt;property id=&quot;20300&quot; value=&quot;Slide 4 - &amp;quot;KUG—Why We’re Here&amp;quot;&quot;/&gt;&lt;property id=&quot;20307&quot; value=&quot;293&quot;/&gt;&lt;/object&gt;&lt;object type=&quot;3&quot; unique_id=&quot;10030&quot;&gt;&lt;property id=&quot;20148&quot; value=&quot;5&quot;/&gt;&lt;property id=&quot;20300&quot; value=&quot;Slide 5 - &amp;quot;KUG Program &amp;amp; Process&amp;quot;&quot;/&gt;&lt;property id=&quot;20307&quot; value=&quot;281&quot;/&gt;&lt;/object&gt;&lt;object type=&quot;3&quot; unique_id=&quot;10031&quot;&gt;&lt;property id=&quot;20148&quot; value=&quot;5&quot;/&gt;&lt;property id=&quot;20300&quot; value=&quot;Slide 6 - &amp;quot;Steering Committee Selection and Role&amp;quot;&quot;/&gt;&lt;property id=&quot;20307&quot; value=&quot;288&quot;/&gt;&lt;/object&gt;&lt;object type=&quot;3&quot; unique_id=&quot;10032&quot;&gt;&lt;property id=&quot;20148&quot; value=&quot;5&quot;/&gt;&lt;property id=&quot;20300&quot; value=&quot;Slide 7 - &amp;quot;KUG Communication Process&amp;quot;&quot;/&gt;&lt;property id=&quot;20307&quot; value=&quot;283&quot;/&gt;&lt;/object&gt;&lt;object type=&quot;3&quot; unique_id=&quot;10033&quot;&gt;&lt;property id=&quot;20148&quot; value=&quot;5&quot;/&gt;&lt;property id=&quot;20300&quot; value=&quot;Slide 8 - &amp;quot;KUG Communication Process (cont’d)&amp;quot;&quot;/&gt;&lt;property id=&quot;20307&quot; value=&quot;284&quot;/&gt;&lt;/object&gt;&lt;object type=&quot;3&quot; unique_id=&quot;10034&quot;&gt;&lt;property id=&quot;20148&quot; value=&quot;5&quot;/&gt;&lt;property id=&quot;20300&quot; value=&quot;Slide 9 - &amp;quot;Getting Started&amp;quot;&quot;/&gt;&lt;property id=&quot;20307&quot; value=&quot;285&quot;/&gt;&lt;/object&gt;&lt;object type=&quot;3&quot; unique_id=&quot;10035&quot;&gt;&lt;property id=&quot;20148&quot; value=&quot;5&quot;/&gt;&lt;property id=&quot;20300&quot; value=&quot;Slide 10 - &amp;quot;Feature Request Process&amp;quot;&quot;/&gt;&lt;property id=&quot;20307&quot; value=&quot;286&quot;/&gt;&lt;/object&gt;&lt;object type=&quot;3&quot; unique_id=&quot;10036&quot;&gt;&lt;property id=&quot;20148&quot; value=&quot;5&quot;/&gt;&lt;property id=&quot;20300&quot; value=&quot;Slide 11&quot;/&gt;&lt;property id=&quot;20307&quot; value=&quot;289&quot;/&gt;&lt;/object&gt;&lt;object type=&quot;3&quot; unique_id=&quot;10037&quot;&gt;&lt;property id=&quot;20148&quot; value=&quot;5&quot;/&gt;&lt;property id=&quot;20300&quot; value=&quot;Slide 12 - &amp;quot;Mobile Web &amp;amp; App Spectrum&amp;quot;&quot;/&gt;&lt;property id=&quot;20307&quot; value=&quot;290&quot;/&gt;&lt;/object&gt;&lt;object type=&quot;3&quot; unique_id=&quot;10038&quot;&gt;&lt;property id=&quot;20148&quot; value=&quot;5&quot;/&gt;&lt;property id=&quot;20300&quot; value=&quot;Slide 13 - &amp;quot;HTML5 vs Native – is it really one or the &amp;#x0D;&amp;#x0A;other or something in between?&amp;quot;&quot;/&gt;&lt;property id=&quot;20307&quot; value=&quot;291&quot;/&gt;&lt;/object&gt;&lt;object type=&quot;3&quot; unique_id=&quot;10039&quot;&gt;&lt;property id=&quot;20148&quot; value=&quot;5&quot;/&gt;&lt;property id=&quot;20300&quot; value=&quot;Slide 14 - &amp;quot;Multi Channel Deployments&amp;quot;&quot;/&gt;&lt;property id=&quot;20307&quot; value=&quot;294&quot;/&gt;&lt;/object&gt;&lt;object type=&quot;3&quot; unique_id=&quot;10040&quot;&gt;&lt;property id=&quot;20148&quot; value=&quot;5&quot;/&gt;&lt;property id=&quot;20300&quot; value=&quot;Slide 15 - &amp;quot;Multi Channel Deployments&amp;quot;&quot;/&gt;&lt;property id=&quot;20307&quot; value=&quot;295&quot;/&gt;&lt;/object&gt;&lt;object type=&quot;3&quot; unique_id=&quot;10041&quot;&gt;&lt;property id=&quot;20148&quot; value=&quot;5&quot;/&gt;&lt;property id=&quot;20300&quot; value=&quot;Slide 16&quot;/&gt;&lt;property id=&quot;20307&quot; value=&quot;296&quot;/&gt;&lt;/object&gt;&lt;/object&gt;&lt;/object&gt;&lt;/database&gt;"/>
</p:tagLst>
</file>

<file path=ppt/theme/theme1.xml><?xml version="1.0" encoding="utf-8"?>
<a:theme xmlns:a="http://schemas.openxmlformats.org/drawingml/2006/main" name="Basic text slide">
  <a:themeElements>
    <a:clrScheme name="Custom 1">
      <a:dk1>
        <a:srgbClr val="464646"/>
      </a:dk1>
      <a:lt1>
        <a:sysClr val="window" lastClr="FFFFFF"/>
      </a:lt1>
      <a:dk2>
        <a:srgbClr val="006097"/>
      </a:dk2>
      <a:lt2>
        <a:srgbClr val="828282"/>
      </a:lt2>
      <a:accent1>
        <a:srgbClr val="0074BC"/>
      </a:accent1>
      <a:accent2>
        <a:srgbClr val="6DCFF6"/>
      </a:accent2>
      <a:accent3>
        <a:srgbClr val="0A9C4A"/>
      </a:accent3>
      <a:accent4>
        <a:srgbClr val="C6D95A"/>
      </a:accent4>
      <a:accent5>
        <a:srgbClr val="FAA61A"/>
      </a:accent5>
      <a:accent6>
        <a:srgbClr val="F04C23"/>
      </a:accent6>
      <a:hlink>
        <a:srgbClr val="006097"/>
      </a:hlink>
      <a:folHlink>
        <a:srgbClr val="0060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72A575720234BA02D5040FA2B19D6" ma:contentTypeVersion="6" ma:contentTypeDescription="Create a new document." ma:contentTypeScope="" ma:versionID="46dc649f31a371c34dd9b67f7ef3e864">
  <xsd:schema xmlns:xsd="http://www.w3.org/2001/XMLSchema" xmlns:xs="http://www.w3.org/2001/XMLSchema" xmlns:p="http://schemas.microsoft.com/office/2006/metadata/properties" xmlns:ns2="5b9d6957-def5-407c-b224-34f99716c2b4" targetNamespace="http://schemas.microsoft.com/office/2006/metadata/properties" ma:root="true" ma:fieldsID="0083111ad73655415fa93787841f623a" ns2:_="">
    <xsd:import namespace="5b9d6957-def5-407c-b224-34f99716c2b4"/>
    <xsd:element name="properties">
      <xsd:complexType>
        <xsd:sequence>
          <xsd:element name="documentManagement">
            <xsd:complexType>
              <xsd:all>
                <xsd:element ref="ns2:Date" minOccurs="0"/>
                <xsd:element ref="ns2:Content_x0020_Type" minOccurs="0"/>
                <xsd:element ref="ns2:Partner_x0020_Asset_x003f_" minOccurs="0"/>
                <xsd:element ref="ns2:Source" minOccurs="0"/>
                <xsd:element ref="ns2:Year_x0020_of_x0020_Releas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9d6957-def5-407c-b224-34f99716c2b4" elementFormDefault="qualified">
    <xsd:import namespace="http://schemas.microsoft.com/office/2006/documentManagement/types"/>
    <xsd:import namespace="http://schemas.microsoft.com/office/infopath/2007/PartnerControls"/>
    <xsd:element name="Date" ma:index="2" nillable="true" ma:displayName="Date" ma:format="DateOnly" ma:internalName="Date">
      <xsd:simpleType>
        <xsd:restriction base="dms:DateTime"/>
      </xsd:simpleType>
    </xsd:element>
    <xsd:element name="Content_x0020_Type" ma:index="3" nillable="true" ma:displayName="Content" ma:description="Choose one..." ma:internalName="Content_x0020_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nalyst Intel"/>
                    <xsd:enumeration value="Webinars"/>
                    <xsd:enumeration value="Proposal Template"/>
                    <xsd:enumeration value="Pricing"/>
                    <xsd:enumeration value="Additional Videos"/>
                    <xsd:enumeration value="White Papers"/>
                    <xsd:enumeration value="Rapid Learn"/>
                    <xsd:enumeration value="Legal Documents"/>
                    <xsd:enumeration value="Call Guide 2"/>
                    <xsd:enumeration value="Sales Training Content"/>
                    <xsd:enumeration value="Sales Process Handout"/>
                    <xsd:enumeration value="Call Guide 1"/>
                    <xsd:enumeration value="Sales Decks"/>
                    <xsd:enumeration value="Other"/>
                    <xsd:enumeration value="Playbooks"/>
                    <xsd:enumeration value="Roadshow Materials"/>
                    <xsd:enumeration value="Personas"/>
                    <xsd:enumeration value="Customer Stories"/>
                    <xsd:enumeration value="Marketing Calendar"/>
                    <xsd:enumeration value="Social Media"/>
                    <xsd:enumeration value="Press Releases"/>
                    <xsd:enumeration value="KUG 2013"/>
                    <xsd:enumeration value="Tools and Templates"/>
                    <xsd:enumeration value="--------------------"/>
                    <xsd:enumeration value="Adobe"/>
                    <xsd:enumeration value="Antenna"/>
                    <xsd:enumeration value="Appcelerator"/>
                    <xsd:enumeration value="Clairmail Mobile"/>
                    <xsd:enumeration value="jQuery"/>
                    <xsd:enumeration value="Nukona"/>
                    <xsd:enumeration value="Mocana"/>
                    <xsd:enumeration value="Pyxis"/>
                    <xsd:enumeration value="Oracle"/>
                    <xsd:enumeration value="Salesforce"/>
                    <xsd:enumeration value="Sencha"/>
                    <xsd:enumeration value="SUP"/>
                    <xsd:enumeration value="Sybase (SAP)"/>
                    <xsd:enumeration value="Verivo"/>
                    <xsd:enumeration value="Worklight (IBM)"/>
                    <xsd:enumeration value="Xamarin"/>
                    <xsd:enumeration value="--------------------"/>
                    <xsd:enumeration value="Airwatch"/>
                    <xsd:enumeration value="Boxtone"/>
                    <xsd:enumeration value="Citrix"/>
                    <xsd:enumeration value="Fiberlink"/>
                    <xsd:enumeration value="Good Technology"/>
                    <xsd:enumeration value="IBM (Endpoint Manager)"/>
                    <xsd:enumeration value="MobileIron"/>
                    <xsd:enumeration value="SAP (Afaria)"/>
                    <xsd:enumeration value="Soti"/>
                    <xsd:enumeration value="Symantec"/>
                    <xsd:enumeration value="--------------------"/>
                    <xsd:enumeration value="Financial Services"/>
                    <xsd:enumeration value="Government"/>
                    <xsd:enumeration value="Healthcare"/>
                    <xsd:enumeration value="Insurance"/>
                    <xsd:enumeration value="Life Sciences"/>
                    <xsd:enumeration value="Manufacturing"/>
                    <xsd:enumeration value="Oil &amp; Gas"/>
                    <xsd:enumeration value="Retail"/>
                    <xsd:enumeration value="Utilities"/>
                    <xsd:enumeration value="--------------------"/>
                    <xsd:enumeration value="Dutch"/>
                    <xsd:enumeration value="French"/>
                    <xsd:enumeration value="Portuguese"/>
                    <xsd:enumeration value="Spanish"/>
                    <xsd:enumeration value="Swedish"/>
                    <xsd:enumeration value="--------------------"/>
                    <xsd:enumeration value="Kony Visualization Cloud"/>
                    <xsd:enumeration value="Kony Development Cloud"/>
                    <xsd:enumeration value="Kony Management Cloud"/>
                    <xsd:enumeration value="Airlines"/>
                    <xsd:enumeration value="Automotive"/>
                    <xsd:enumeration value="Retail Banking"/>
                    <xsd:enumeration value="Brokerage"/>
                    <xsd:enumeration value="Commercial Banking"/>
                    <xsd:enumeration value="Health Plan"/>
                    <xsd:enumeration value="Hospitality"/>
                    <xsd:enumeration value="Insurance"/>
                    <xsd:enumeration value="Media"/>
                    <xsd:enumeration value="Private Banking"/>
                    <xsd:enumeration value="Retail"/>
                    <xsd:enumeration value="Utilities"/>
                    <xsd:enumeration value="CRM"/>
                    <xsd:enumeration value="EAM"/>
                    <xsd:enumeration value="Field Service"/>
                    <xsd:enumeration value="Financial Advisor"/>
                    <xsd:enumeration value="HR"/>
                    <xsd:enumeration value="Healthcare"/>
                    <xsd:enumeration value="Insurance Agent"/>
                    <xsd:enumeration value="Workflow"/>
                  </xsd:restriction>
                </xsd:simpleType>
              </xsd:element>
            </xsd:sequence>
          </xsd:extension>
        </xsd:complexContent>
      </xsd:complexType>
    </xsd:element>
    <xsd:element name="Partner_x0020_Asset_x003f_" ma:index="4" nillable="true" ma:displayName="Partner Asset?" ma:default="0" ma:internalName="Partner_x0020_Asset_x003f_">
      <xsd:simpleType>
        <xsd:restriction base="dms:Boolean"/>
      </xsd:simpleType>
    </xsd:element>
    <xsd:element name="Source" ma:index="11" nillable="true" ma:displayName="Source" ma:format="Dropdown" ma:internalName="Source">
      <xsd:simpleType>
        <xsd:restriction base="dms:Choice">
          <xsd:enumeration value="Gartner"/>
          <xsd:enumeration value="Forrester"/>
          <xsd:enumeration value="Tier 2 Analyst"/>
        </xsd:restriction>
      </xsd:simpleType>
    </xsd:element>
    <xsd:element name="Year_x0020_of_x0020_Release" ma:index="12" nillable="true" ma:displayName="Year Released" ma:internalName="Year_x0020_of_x0020_Releas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ntent_x0020_Type xmlns="5b9d6957-def5-407c-b224-34f99716c2b4">
      <Value>Sales Decks</Value>
      <Value>Financial Services</Value>
    </Content_x0020_Type>
    <Partner_x0020_Asset_x003f_ xmlns="5b9d6957-def5-407c-b224-34f99716c2b4">false</Partner_x0020_Asset_x003f_>
    <Year_x0020_of_x0020_Release xmlns="5b9d6957-def5-407c-b224-34f99716c2b4" xsi:nil="true"/>
    <Date xmlns="5b9d6957-def5-407c-b224-34f99716c2b4" xsi:nil="true"/>
    <Source xmlns="5b9d6957-def5-407c-b224-34f99716c2b4" xsi:nil="true"/>
  </documentManagement>
</p:properties>
</file>

<file path=customXml/itemProps1.xml><?xml version="1.0" encoding="utf-8"?>
<ds:datastoreItem xmlns:ds="http://schemas.openxmlformats.org/officeDocument/2006/customXml" ds:itemID="{3B85EFF2-A68D-4D4E-B9E2-33B99E8DC1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49BDAE-746C-4390-8FAD-2885B908E7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9d6957-def5-407c-b224-34f99716c2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BACC8A-788F-42D5-9304-69B250739856}">
  <ds:schemaRefs>
    <ds:schemaRef ds:uri="5b9d6957-def5-407c-b224-34f99716c2b4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51277</TotalTime>
  <Words>1320</Words>
  <Application>Microsoft Office PowerPoint</Application>
  <PresentationFormat>On-screen Show (4:3)</PresentationFormat>
  <Paragraphs>342</Paragraphs>
  <Slides>26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Basic text slide</vt:lpstr>
      <vt:lpstr>Kony for Financial Services  Mobility and multi-channel solutions to help drive customer engagement</vt:lpstr>
      <vt:lpstr>PowerPoint Presentation</vt:lpstr>
      <vt:lpstr>PowerPoint Presentation</vt:lpstr>
      <vt:lpstr>Kony Multi Channel</vt:lpstr>
      <vt:lpstr>The Multi-channel Day in a Life of an Insurance Customer</vt:lpstr>
      <vt:lpstr>But don’t just think mobile. Think multi-channel.</vt:lpstr>
      <vt:lpstr>The Insurance industry challenges</vt:lpstr>
      <vt:lpstr>The value of mobile for Insurance</vt:lpstr>
      <vt:lpstr>Improve Service Experience and Increase Revenue</vt:lpstr>
      <vt:lpstr>Empowering Agents through Mobile</vt:lpstr>
      <vt:lpstr>The Power of the  Kony Platform</vt:lpstr>
      <vt:lpstr>PowerPoint Presentation</vt:lpstr>
      <vt:lpstr>The Power of Kony Technology</vt:lpstr>
      <vt:lpstr>Why Kony Apps for Insurance</vt:lpstr>
      <vt:lpstr>Kony Multi-Channel Experience Cloud</vt:lpstr>
      <vt:lpstr>Kony Experience Platform</vt:lpstr>
      <vt:lpstr>PowerPoint Presentation</vt:lpstr>
      <vt:lpstr>Kony SLA: Future Proofing</vt:lpstr>
      <vt:lpstr> Kony Prebuilt Applications</vt:lpstr>
      <vt:lpstr>PowerPoint Presentation</vt:lpstr>
      <vt:lpstr>Kony Insurance</vt:lpstr>
      <vt:lpstr>Kony Insurance Agent</vt:lpstr>
      <vt:lpstr>Cases</vt:lpstr>
      <vt:lpstr>Meeting the commitment to convenience for Alfa customers</vt:lpstr>
      <vt:lpstr>An app that customers loved</vt:lpstr>
      <vt:lpstr>Scottrade: Multi-channel coverage for the diverse trader base</vt:lpstr>
    </vt:vector>
  </TitlesOfParts>
  <Company>Microsoft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Financial Services (Banking, Insurance, Brokerage) Deck</dc:title>
  <dc:creator>Ligia Zamora</dc:creator>
  <cp:lastModifiedBy>Reshef Radin</cp:lastModifiedBy>
  <cp:revision>707</cp:revision>
  <cp:lastPrinted>2012-03-27T16:56:44Z</cp:lastPrinted>
  <dcterms:created xsi:type="dcterms:W3CDTF">2011-05-13T18:31:58Z</dcterms:created>
  <dcterms:modified xsi:type="dcterms:W3CDTF">2013-12-01T11:30:18Z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0x01010058572A575720234BA02D5040FA2B19D6</vt:lpwstr>
  </property>
</Properties>
</file>